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9" r:id="rId3"/>
    <p:sldId id="267" r:id="rId4"/>
    <p:sldId id="261" r:id="rId5"/>
    <p:sldId id="262" r:id="rId6"/>
    <p:sldId id="268" r:id="rId7"/>
    <p:sldId id="269" r:id="rId8"/>
    <p:sldId id="263" r:id="rId9"/>
    <p:sldId id="270" r:id="rId10"/>
    <p:sldId id="271" r:id="rId11"/>
    <p:sldId id="272" r:id="rId12"/>
    <p:sldId id="273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9900"/>
    <a:srgbClr val="FF3300"/>
    <a:srgbClr val="0066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7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73241-8C74-418D-A198-8E4976C076E5}" type="datetimeFigureOut">
              <a:rPr lang="ru-KZ" smtClean="0"/>
              <a:t>21.09.2024</a:t>
            </a:fld>
            <a:endParaRPr lang="ru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45FE97-E6EB-441B-AE44-7F21D3F7FBE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917891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5FE97-E6EB-441B-AE44-7F21D3F7FBE8}" type="slidenum">
              <a:rPr lang="ru-KZ" smtClean="0"/>
              <a:t>8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63983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3A708-FB2F-49A3-946B-B7AC440A3550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509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3283-7925-416B-A6BE-317B4EBD699C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77452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16A79-2527-4602-97AB-0A62A0F6736B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324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A6CD9-A954-4675-B901-CBDFCAF739C1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381028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502D-018C-44D7-9953-3AF0D1AA4D4B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568821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55D9D-DD89-4C1D-BBAD-12CA2B222397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850095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416D2-D853-4F9D-84E4-8E34F9D6AAAB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93871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1155CE8-4A29-4F9C-98A1-4DA9B71ECB45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505518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EDD1A-1DA3-4678-9B3A-2B4FA39B19FB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465662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F68FA-D135-47BE-B256-AB353E2DE599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180081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4ADD9-F015-4E0D-8081-DEF1B0EF0F6E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466012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08570EA-CA6B-4E76-AC1D-6A1DC6E39A35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771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501EDC-BC95-475C-8E10-888190858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6129" y="1758304"/>
            <a:ext cx="6602853" cy="92774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300" dirty="0">
                <a:solidFill>
                  <a:srgbClr val="0B5195"/>
                </a:solidFill>
                <a:latin typeface="Arial" panose="020B0604020202020204" pitchFamily="34" charset="0"/>
              </a:rPr>
              <a:t>Основы ГИС и обработка геодезических данных</a:t>
            </a:r>
            <a:endParaRPr lang="ru-KZ" sz="33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32C68E-92BD-48BB-BC96-0D78F711D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0100" y="2946912"/>
            <a:ext cx="7543800" cy="857250"/>
          </a:xfrm>
        </p:spPr>
        <p:txBody>
          <a:bodyPr>
            <a:normAutofit/>
          </a:bodyPr>
          <a:lstStyle/>
          <a:p>
            <a:pPr algn="ctr"/>
            <a:r>
              <a:rPr lang="ru-RU" sz="2100" b="1" dirty="0">
                <a:solidFill>
                  <a:schemeClr val="tx1"/>
                </a:solidFill>
              </a:rPr>
              <a:t>Лекция 4 . «Геометрическая информация:  структуры и форматы»</a:t>
            </a:r>
            <a:endParaRPr lang="ru-KZ" sz="2100" b="1" dirty="0">
              <a:solidFill>
                <a:schemeClr val="tx1"/>
              </a:solidFill>
            </a:endParaRP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0E226D1-C177-4C3E-B549-09AB972A8663}"/>
              </a:ext>
            </a:extLst>
          </p:cNvPr>
          <p:cNvSpPr txBox="1">
            <a:spLocks/>
          </p:cNvSpPr>
          <p:nvPr/>
        </p:nvSpPr>
        <p:spPr>
          <a:xfrm>
            <a:off x="1128251" y="4455856"/>
            <a:ext cx="7543800" cy="85725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cap="none" dirty="0">
                <a:solidFill>
                  <a:schemeClr val="tx1"/>
                </a:solidFill>
              </a:rPr>
              <a:t>Лектор </a:t>
            </a:r>
          </a:p>
          <a:p>
            <a:r>
              <a:rPr lang="ru-RU" sz="1800" b="1" cap="none" dirty="0">
                <a:solidFill>
                  <a:schemeClr val="tx1"/>
                </a:solidFill>
              </a:rPr>
              <a:t>Старший преподаватель </a:t>
            </a:r>
            <a:r>
              <a:rPr lang="ru-RU" sz="1800" b="1" cap="none" dirty="0" err="1">
                <a:solidFill>
                  <a:schemeClr val="tx1"/>
                </a:solidFill>
              </a:rPr>
              <a:t>Кутубаева</a:t>
            </a:r>
            <a:r>
              <a:rPr lang="ru-RU" sz="1800" b="1" cap="none" dirty="0">
                <a:solidFill>
                  <a:schemeClr val="tx1"/>
                </a:solidFill>
              </a:rPr>
              <a:t> А.А.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  <a:endParaRPr lang="ru-KZ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23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339EF61-D6D2-47EB-9045-7C3D5F1039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1902" y="849364"/>
            <a:ext cx="8604449" cy="594320"/>
          </a:xfrm>
        </p:spPr>
        <p:txBody>
          <a:bodyPr>
            <a:normAutofit fontScale="90000"/>
          </a:bodyPr>
          <a:lstStyle/>
          <a:p>
            <a:r>
              <a:rPr lang="ru-RU" altLang="ru-KZ" sz="4000" dirty="0"/>
              <a:t>Форматы   </a:t>
            </a:r>
            <a:r>
              <a:rPr lang="ru-RU" altLang="ru-KZ" sz="4000" dirty="0" err="1"/>
              <a:t>геоинформации</a:t>
            </a:r>
            <a:r>
              <a:rPr lang="ru-RU" altLang="ru-KZ" sz="4000" dirty="0"/>
              <a:t> 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D526CCB1-3BF2-4F32-8933-78756A49D6E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11760" y="1988840"/>
            <a:ext cx="6516216" cy="4032448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ru-RU" altLang="ru-KZ" dirty="0">
                <a:solidFill>
                  <a:schemeClr val="accent2">
                    <a:lumMod val="50000"/>
                  </a:schemeClr>
                </a:solidFill>
              </a:rPr>
              <a:t>В геоинформационном картографировании различают </a:t>
            </a: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2  основных формата:</a:t>
            </a:r>
          </a:p>
          <a:p>
            <a:pPr marL="609600" indent="-609600"/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Векторный</a:t>
            </a:r>
            <a:r>
              <a:rPr lang="ru-RU" altLang="ru-KZ" dirty="0">
                <a:solidFill>
                  <a:schemeClr val="accent2">
                    <a:lumMod val="50000"/>
                  </a:schemeClr>
                </a:solidFill>
              </a:rPr>
              <a:t> – цифровое представление геометрии пространственных объектов в виде </a:t>
            </a: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набора векторов</a:t>
            </a:r>
            <a:r>
              <a:rPr lang="ru-RU" altLang="ru-KZ" dirty="0">
                <a:solidFill>
                  <a:schemeClr val="accent2">
                    <a:lumMod val="50000"/>
                  </a:schemeClr>
                </a:solidFill>
              </a:rPr>
              <a:t>, заданных парами или тройками координат</a:t>
            </a:r>
          </a:p>
          <a:p>
            <a:pPr marL="609600" indent="-609600"/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Растровый</a:t>
            </a:r>
            <a:r>
              <a:rPr lang="ru-RU" altLang="ru-KZ" dirty="0">
                <a:solidFill>
                  <a:schemeClr val="accent2">
                    <a:lumMod val="50000"/>
                  </a:schemeClr>
                </a:solidFill>
              </a:rPr>
              <a:t> – цифровое представление геометрии пространственных объектов в виде </a:t>
            </a: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совокупности ячеек растра (пикселов)</a:t>
            </a:r>
            <a:r>
              <a:rPr lang="ru-RU" altLang="ru-KZ" dirty="0">
                <a:solidFill>
                  <a:schemeClr val="accent2">
                    <a:lumMod val="50000"/>
                  </a:schemeClr>
                </a:solidFill>
              </a:rPr>
              <a:t> с присвоенными им значениями класса объекта </a:t>
            </a: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72D04D-8ECA-43AB-8C84-38568B79A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1" y="1988840"/>
            <a:ext cx="1897125" cy="388843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2836BE16-DA64-443E-B0C4-54BDE46DE1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altLang="ru-KZ" sz="4000" dirty="0">
                <a:solidFill>
                  <a:schemeClr val="accent2">
                    <a:lumMod val="50000"/>
                  </a:schemeClr>
                </a:solidFill>
              </a:rPr>
              <a:t>Пространственная </a:t>
            </a:r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локализация</a:t>
            </a:r>
            <a:r>
              <a:rPr lang="ru-RU" altLang="ru-KZ" sz="4000" dirty="0">
                <a:solidFill>
                  <a:schemeClr val="accent2">
                    <a:lumMod val="50000"/>
                  </a:schemeClr>
                </a:solidFill>
              </a:rPr>
              <a:t> объектов в </a:t>
            </a:r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векторном формате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0E0BC751-4292-457B-9689-E207E97617C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0" y="1700808"/>
            <a:ext cx="4211960" cy="439248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ru-RU" altLang="ru-KZ" sz="2800" dirty="0">
                <a:solidFill>
                  <a:schemeClr val="accent2">
                    <a:lumMod val="50000"/>
                  </a:schemeClr>
                </a:solidFill>
              </a:rPr>
              <a:t>Все пространственные объекты в векторном формате  могут   быть  отнесены  к  одному из     4 типов пространственной локализации: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Точечные (точки)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Линейные (линии)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Полигональные (полигоны или площади) –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Поверхности (рельефы) – трехмерный объект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ru-RU" altLang="ru-KZ" sz="2800" dirty="0">
                <a:solidFill>
                  <a:schemeClr val="accent2">
                    <a:lumMod val="50000"/>
                  </a:schemeClr>
                </a:solidFill>
              </a:rPr>
              <a:t>Тип локализации зависит от 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формы</a:t>
            </a:r>
            <a:r>
              <a:rPr lang="ru-RU" altLang="ru-KZ" sz="2800" dirty="0">
                <a:solidFill>
                  <a:schemeClr val="accent2">
                    <a:lumMod val="50000"/>
                  </a:schemeClr>
                </a:solidFill>
              </a:rPr>
              <a:t> и 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размера</a:t>
            </a:r>
            <a:r>
              <a:rPr lang="ru-RU" altLang="ru-KZ" sz="2800" dirty="0">
                <a:solidFill>
                  <a:schemeClr val="accent2">
                    <a:lumMod val="50000"/>
                  </a:schemeClr>
                </a:solidFill>
              </a:rPr>
              <a:t> объекта и от 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масштаба</a:t>
            </a:r>
            <a:r>
              <a:rPr lang="ru-RU" altLang="ru-KZ" sz="2800" dirty="0">
                <a:solidFill>
                  <a:schemeClr val="accent2">
                    <a:lumMod val="50000"/>
                  </a:schemeClr>
                </a:solidFill>
              </a:rPr>
              <a:t> создаваемой геоинформационной 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модели</a:t>
            </a:r>
            <a:endParaRPr lang="ru-RU" altLang="ru-KZ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Тема 2. Данные в ГИС. Модели данных">
            <a:extLst>
              <a:ext uri="{FF2B5EF4-FFF2-40B4-BE49-F238E27FC236}">
                <a16:creationId xmlns:a16="http://schemas.microsoft.com/office/drawing/2014/main" id="{31662756-6CAB-44E0-82AB-B39AA623AB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6832"/>
            <a:ext cx="4572000" cy="4305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2455AA7-76F4-472F-B4FF-33F4ED8472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63688" y="286605"/>
            <a:ext cx="6603072" cy="910148"/>
          </a:xfrm>
        </p:spPr>
        <p:txBody>
          <a:bodyPr/>
          <a:lstStyle/>
          <a:p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Критерии локализации: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486000A-D900-4B75-A51E-A5E401FAE2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624" y="2014796"/>
            <a:ext cx="7524328" cy="3933056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Каждый пространственный объект характеризуется значениями периметра (</a:t>
            </a:r>
            <a:r>
              <a:rPr lang="en-US" altLang="ru-KZ" sz="4000" b="1" dirty="0" err="1">
                <a:solidFill>
                  <a:schemeClr val="accent2">
                    <a:lumMod val="50000"/>
                  </a:schemeClr>
                </a:solidFill>
              </a:rPr>
              <a:t>Pr</a:t>
            </a:r>
            <a:r>
              <a:rPr lang="en-US" altLang="ru-KZ" sz="4000" b="1" dirty="0">
                <a:solidFill>
                  <a:schemeClr val="accent2">
                    <a:lumMod val="50000"/>
                  </a:schemeClr>
                </a:solidFill>
              </a:rPr>
              <a:t>) </a:t>
            </a:r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и  площади</a:t>
            </a:r>
            <a:r>
              <a:rPr lang="en-US" altLang="ru-KZ" sz="4000" b="1" dirty="0">
                <a:solidFill>
                  <a:schemeClr val="accent2">
                    <a:lumMod val="50000"/>
                  </a:schemeClr>
                </a:solidFill>
              </a:rPr>
              <a:t> (Pl)</a:t>
            </a:r>
            <a:endParaRPr lang="ru-RU" altLang="ru-KZ" sz="4000" b="1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None/>
            </a:pPr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Отнесение их к аналогичным нормативным параметрам (</a:t>
            </a:r>
            <a:r>
              <a:rPr lang="en-US" altLang="ru-KZ" sz="4000" b="1" dirty="0" err="1">
                <a:solidFill>
                  <a:schemeClr val="accent2">
                    <a:lumMod val="50000"/>
                  </a:schemeClr>
                </a:solidFill>
              </a:rPr>
              <a:t>Pr</a:t>
            </a:r>
            <a:r>
              <a:rPr lang="en-US" altLang="ru-KZ" sz="4000" b="1" dirty="0">
                <a:solidFill>
                  <a:schemeClr val="accent2">
                    <a:lumMod val="50000"/>
                  </a:schemeClr>
                </a:solidFill>
              </a:rPr>
              <a:t>)n </a:t>
            </a:r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и </a:t>
            </a:r>
            <a:r>
              <a:rPr lang="en-US" altLang="ru-KZ" sz="4000" b="1" dirty="0">
                <a:solidFill>
                  <a:schemeClr val="accent2">
                    <a:lumMod val="50000"/>
                  </a:schemeClr>
                </a:solidFill>
              </a:rPr>
              <a:t>(Pl)n</a:t>
            </a:r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 создаваемой модели заданного масштаба определяет тип локализации объекта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534EFD2-208D-4AFD-9062-B2F1C3A232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513"/>
          </a:xfrm>
        </p:spPr>
        <p:txBody>
          <a:bodyPr/>
          <a:lstStyle/>
          <a:p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Точечный объект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EE800A31-1BF0-48EF-B90D-36671C3C68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388" y="2060848"/>
            <a:ext cx="8964612" cy="453680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Если   (</a:t>
            </a:r>
            <a:r>
              <a:rPr lang="en-US" altLang="ru-KZ" sz="2800" b="1" dirty="0" err="1">
                <a:solidFill>
                  <a:schemeClr val="accent2">
                    <a:lumMod val="50000"/>
                  </a:schemeClr>
                </a:solidFill>
              </a:rPr>
              <a:t>Pr</a:t>
            </a:r>
            <a:r>
              <a:rPr lang="en-US" altLang="ru-KZ" sz="2800" b="1" dirty="0">
                <a:solidFill>
                  <a:schemeClr val="accent2">
                    <a:lumMod val="50000"/>
                  </a:schemeClr>
                </a:solidFill>
              </a:rPr>
              <a:t>) </a:t>
            </a:r>
            <a:r>
              <a:rPr lang="en-US" altLang="ru-KZ" sz="28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&lt;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altLang="ru-KZ" sz="2800" b="1" dirty="0" err="1">
                <a:solidFill>
                  <a:schemeClr val="accent2">
                    <a:lumMod val="50000"/>
                  </a:schemeClr>
                </a:solidFill>
              </a:rPr>
              <a:t>Pr</a:t>
            </a:r>
            <a:r>
              <a:rPr lang="en-US" altLang="ru-KZ" sz="2800" b="1" dirty="0">
                <a:solidFill>
                  <a:schemeClr val="accent2">
                    <a:lumMod val="50000"/>
                  </a:schemeClr>
                </a:solidFill>
              </a:rPr>
              <a:t>)n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  </a:t>
            </a:r>
            <a:r>
              <a:rPr lang="en-US" altLang="ru-KZ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и    </a:t>
            </a:r>
            <a:r>
              <a:rPr lang="en-US" altLang="ru-KZ" sz="2800" b="1" dirty="0">
                <a:solidFill>
                  <a:schemeClr val="accent2">
                    <a:lumMod val="50000"/>
                  </a:schemeClr>
                </a:solidFill>
              </a:rPr>
              <a:t>(Pl)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altLang="ru-KZ" sz="28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&lt;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ru-KZ" sz="2800" b="1" dirty="0">
                <a:solidFill>
                  <a:schemeClr val="accent2">
                    <a:lumMod val="50000"/>
                  </a:schemeClr>
                </a:solidFill>
              </a:rPr>
              <a:t>(Pl)n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, то объект относится к типу точечного и задается координатами одной точки, расположенной в центре симметрии объекта: </a:t>
            </a:r>
            <a:endParaRPr lang="en-US" altLang="ru-KZ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9246" name="Group 30">
            <a:extLst>
              <a:ext uri="{FF2B5EF4-FFF2-40B4-BE49-F238E27FC236}">
                <a16:creationId xmlns:a16="http://schemas.microsoft.com/office/drawing/2014/main" id="{071607AB-355C-46FC-BD56-2DE51EDF6B26}"/>
              </a:ext>
            </a:extLst>
          </p:cNvPr>
          <p:cNvGrpSpPr>
            <a:grpSpLocks/>
          </p:cNvGrpSpPr>
          <p:nvPr/>
        </p:nvGrpSpPr>
        <p:grpSpPr bwMode="auto">
          <a:xfrm>
            <a:off x="1403350" y="3573463"/>
            <a:ext cx="6062663" cy="1152525"/>
            <a:chOff x="657" y="3294"/>
            <a:chExt cx="3819" cy="726"/>
          </a:xfrm>
        </p:grpSpPr>
        <p:sp>
          <p:nvSpPr>
            <p:cNvPr id="9236" name="Rectangle 20">
              <a:extLst>
                <a:ext uri="{FF2B5EF4-FFF2-40B4-BE49-F238E27FC236}">
                  <a16:creationId xmlns:a16="http://schemas.microsoft.com/office/drawing/2014/main" id="{1011B003-412D-4DBC-B8E7-74E7DDCF5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3612"/>
              <a:ext cx="499" cy="4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9237" name="Oval 21">
              <a:extLst>
                <a:ext uri="{FF2B5EF4-FFF2-40B4-BE49-F238E27FC236}">
                  <a16:creationId xmlns:a16="http://schemas.microsoft.com/office/drawing/2014/main" id="{6BBA003F-4A96-4EA8-8710-ECC8CFB216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1" y="3521"/>
              <a:ext cx="499" cy="49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9239" name="AutoShape 23">
              <a:extLst>
                <a:ext uri="{FF2B5EF4-FFF2-40B4-BE49-F238E27FC236}">
                  <a16:creationId xmlns:a16="http://schemas.microsoft.com/office/drawing/2014/main" id="{1EA1A898-CD23-433B-B974-05E2E3A1D1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3521"/>
              <a:ext cx="454" cy="408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9240" name="Freeform 24">
              <a:extLst>
                <a:ext uri="{FF2B5EF4-FFF2-40B4-BE49-F238E27FC236}">
                  <a16:creationId xmlns:a16="http://schemas.microsoft.com/office/drawing/2014/main" id="{8CB67285-B298-4E0B-AA2B-8B395408B3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8" y="3521"/>
              <a:ext cx="598" cy="494"/>
            </a:xfrm>
            <a:custGeom>
              <a:avLst/>
              <a:gdLst>
                <a:gd name="T0" fmla="*/ 21 w 598"/>
                <a:gd name="T1" fmla="*/ 146 h 494"/>
                <a:gd name="T2" fmla="*/ 167 w 598"/>
                <a:gd name="T3" fmla="*/ 82 h 494"/>
                <a:gd name="T4" fmla="*/ 267 w 598"/>
                <a:gd name="T5" fmla="*/ 0 h 494"/>
                <a:gd name="T6" fmla="*/ 423 w 598"/>
                <a:gd name="T7" fmla="*/ 18 h 494"/>
                <a:gd name="T8" fmla="*/ 469 w 598"/>
                <a:gd name="T9" fmla="*/ 46 h 494"/>
                <a:gd name="T10" fmla="*/ 523 w 598"/>
                <a:gd name="T11" fmla="*/ 64 h 494"/>
                <a:gd name="T12" fmla="*/ 587 w 598"/>
                <a:gd name="T13" fmla="*/ 137 h 494"/>
                <a:gd name="T14" fmla="*/ 542 w 598"/>
                <a:gd name="T15" fmla="*/ 183 h 494"/>
                <a:gd name="T16" fmla="*/ 533 w 598"/>
                <a:gd name="T17" fmla="*/ 210 h 494"/>
                <a:gd name="T18" fmla="*/ 514 w 598"/>
                <a:gd name="T19" fmla="*/ 229 h 494"/>
                <a:gd name="T20" fmla="*/ 478 w 598"/>
                <a:gd name="T21" fmla="*/ 283 h 494"/>
                <a:gd name="T22" fmla="*/ 496 w 598"/>
                <a:gd name="T23" fmla="*/ 439 h 494"/>
                <a:gd name="T24" fmla="*/ 487 w 598"/>
                <a:gd name="T25" fmla="*/ 475 h 494"/>
                <a:gd name="T26" fmla="*/ 432 w 598"/>
                <a:gd name="T27" fmla="*/ 494 h 494"/>
                <a:gd name="T28" fmla="*/ 386 w 598"/>
                <a:gd name="T29" fmla="*/ 485 h 494"/>
                <a:gd name="T30" fmla="*/ 368 w 598"/>
                <a:gd name="T31" fmla="*/ 457 h 494"/>
                <a:gd name="T32" fmla="*/ 295 w 598"/>
                <a:gd name="T33" fmla="*/ 402 h 494"/>
                <a:gd name="T34" fmla="*/ 249 w 598"/>
                <a:gd name="T35" fmla="*/ 430 h 494"/>
                <a:gd name="T36" fmla="*/ 213 w 598"/>
                <a:gd name="T37" fmla="*/ 485 h 494"/>
                <a:gd name="T38" fmla="*/ 167 w 598"/>
                <a:gd name="T39" fmla="*/ 475 h 494"/>
                <a:gd name="T40" fmla="*/ 94 w 598"/>
                <a:gd name="T41" fmla="*/ 366 h 494"/>
                <a:gd name="T42" fmla="*/ 66 w 598"/>
                <a:gd name="T43" fmla="*/ 357 h 494"/>
                <a:gd name="T44" fmla="*/ 11 w 598"/>
                <a:gd name="T45" fmla="*/ 329 h 494"/>
                <a:gd name="T46" fmla="*/ 21 w 598"/>
                <a:gd name="T47" fmla="*/ 183 h 494"/>
                <a:gd name="T48" fmla="*/ 66 w 598"/>
                <a:gd name="T49" fmla="*/ 165 h 494"/>
                <a:gd name="T50" fmla="*/ 21 w 598"/>
                <a:gd name="T51" fmla="*/ 14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8" h="494">
                  <a:moveTo>
                    <a:pt x="21" y="146"/>
                  </a:moveTo>
                  <a:cubicBezTo>
                    <a:pt x="71" y="129"/>
                    <a:pt x="115" y="99"/>
                    <a:pt x="167" y="82"/>
                  </a:cubicBezTo>
                  <a:cubicBezTo>
                    <a:pt x="218" y="48"/>
                    <a:pt x="201" y="22"/>
                    <a:pt x="267" y="0"/>
                  </a:cubicBezTo>
                  <a:cubicBezTo>
                    <a:pt x="319" y="6"/>
                    <a:pt x="372" y="6"/>
                    <a:pt x="423" y="18"/>
                  </a:cubicBezTo>
                  <a:cubicBezTo>
                    <a:pt x="441" y="22"/>
                    <a:pt x="453" y="38"/>
                    <a:pt x="469" y="46"/>
                  </a:cubicBezTo>
                  <a:cubicBezTo>
                    <a:pt x="486" y="54"/>
                    <a:pt x="523" y="64"/>
                    <a:pt x="523" y="64"/>
                  </a:cubicBezTo>
                  <a:cubicBezTo>
                    <a:pt x="577" y="118"/>
                    <a:pt x="557" y="92"/>
                    <a:pt x="587" y="137"/>
                  </a:cubicBezTo>
                  <a:cubicBezTo>
                    <a:pt x="567" y="220"/>
                    <a:pt x="598" y="138"/>
                    <a:pt x="542" y="183"/>
                  </a:cubicBezTo>
                  <a:cubicBezTo>
                    <a:pt x="535" y="189"/>
                    <a:pt x="538" y="202"/>
                    <a:pt x="533" y="210"/>
                  </a:cubicBezTo>
                  <a:cubicBezTo>
                    <a:pt x="528" y="218"/>
                    <a:pt x="519" y="222"/>
                    <a:pt x="514" y="229"/>
                  </a:cubicBezTo>
                  <a:cubicBezTo>
                    <a:pt x="501" y="246"/>
                    <a:pt x="478" y="283"/>
                    <a:pt x="478" y="283"/>
                  </a:cubicBezTo>
                  <a:cubicBezTo>
                    <a:pt x="461" y="337"/>
                    <a:pt x="483" y="386"/>
                    <a:pt x="496" y="439"/>
                  </a:cubicBezTo>
                  <a:cubicBezTo>
                    <a:pt x="493" y="451"/>
                    <a:pt x="496" y="467"/>
                    <a:pt x="487" y="475"/>
                  </a:cubicBezTo>
                  <a:cubicBezTo>
                    <a:pt x="472" y="488"/>
                    <a:pt x="432" y="494"/>
                    <a:pt x="432" y="494"/>
                  </a:cubicBezTo>
                  <a:cubicBezTo>
                    <a:pt x="417" y="491"/>
                    <a:pt x="400" y="493"/>
                    <a:pt x="386" y="485"/>
                  </a:cubicBezTo>
                  <a:cubicBezTo>
                    <a:pt x="376" y="479"/>
                    <a:pt x="375" y="465"/>
                    <a:pt x="368" y="457"/>
                  </a:cubicBezTo>
                  <a:cubicBezTo>
                    <a:pt x="325" y="408"/>
                    <a:pt x="338" y="416"/>
                    <a:pt x="295" y="402"/>
                  </a:cubicBezTo>
                  <a:cubicBezTo>
                    <a:pt x="267" y="411"/>
                    <a:pt x="266" y="406"/>
                    <a:pt x="249" y="430"/>
                  </a:cubicBezTo>
                  <a:cubicBezTo>
                    <a:pt x="236" y="448"/>
                    <a:pt x="213" y="485"/>
                    <a:pt x="213" y="485"/>
                  </a:cubicBezTo>
                  <a:cubicBezTo>
                    <a:pt x="198" y="482"/>
                    <a:pt x="179" y="485"/>
                    <a:pt x="167" y="475"/>
                  </a:cubicBezTo>
                  <a:cubicBezTo>
                    <a:pt x="141" y="455"/>
                    <a:pt x="114" y="396"/>
                    <a:pt x="94" y="366"/>
                  </a:cubicBezTo>
                  <a:cubicBezTo>
                    <a:pt x="89" y="358"/>
                    <a:pt x="75" y="360"/>
                    <a:pt x="66" y="357"/>
                  </a:cubicBezTo>
                  <a:cubicBezTo>
                    <a:pt x="32" y="345"/>
                    <a:pt x="43" y="350"/>
                    <a:pt x="11" y="329"/>
                  </a:cubicBezTo>
                  <a:cubicBezTo>
                    <a:pt x="0" y="296"/>
                    <a:pt x="8" y="207"/>
                    <a:pt x="21" y="183"/>
                  </a:cubicBezTo>
                  <a:cubicBezTo>
                    <a:pt x="29" y="169"/>
                    <a:pt x="51" y="171"/>
                    <a:pt x="66" y="165"/>
                  </a:cubicBezTo>
                  <a:cubicBezTo>
                    <a:pt x="33" y="153"/>
                    <a:pt x="48" y="159"/>
                    <a:pt x="21" y="14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9242" name="Text Box 26">
              <a:extLst>
                <a:ext uri="{FF2B5EF4-FFF2-40B4-BE49-F238E27FC236}">
                  <a16:creationId xmlns:a16="http://schemas.microsoft.com/office/drawing/2014/main" id="{D3040140-F362-4B42-BE22-5E6F78EB7E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339"/>
              <a:ext cx="181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KZ" sz="6000">
                  <a:solidFill>
                    <a:srgbClr val="FF0066"/>
                  </a:solidFill>
                </a:rPr>
                <a:t>.</a:t>
              </a:r>
            </a:p>
          </p:txBody>
        </p:sp>
        <p:sp>
          <p:nvSpPr>
            <p:cNvPr id="9243" name="Text Box 27">
              <a:extLst>
                <a:ext uri="{FF2B5EF4-FFF2-40B4-BE49-F238E27FC236}">
                  <a16:creationId xmlns:a16="http://schemas.microsoft.com/office/drawing/2014/main" id="{3BF56A39-1275-4900-BDF0-43C99280E5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7" y="3339"/>
              <a:ext cx="181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KZ" sz="6000">
                  <a:solidFill>
                    <a:srgbClr val="FF0066"/>
                  </a:solidFill>
                </a:rPr>
                <a:t>.</a:t>
              </a:r>
            </a:p>
          </p:txBody>
        </p:sp>
        <p:sp>
          <p:nvSpPr>
            <p:cNvPr id="9244" name="Text Box 28">
              <a:extLst>
                <a:ext uri="{FF2B5EF4-FFF2-40B4-BE49-F238E27FC236}">
                  <a16:creationId xmlns:a16="http://schemas.microsoft.com/office/drawing/2014/main" id="{BDBD8099-30A5-4619-802F-567F40CB29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4" y="3339"/>
              <a:ext cx="181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KZ" sz="6000">
                  <a:solidFill>
                    <a:srgbClr val="FF0066"/>
                  </a:solidFill>
                </a:rPr>
                <a:t>.</a:t>
              </a:r>
            </a:p>
          </p:txBody>
        </p:sp>
        <p:sp>
          <p:nvSpPr>
            <p:cNvPr id="9245" name="Text Box 29">
              <a:extLst>
                <a:ext uri="{FF2B5EF4-FFF2-40B4-BE49-F238E27FC236}">
                  <a16:creationId xmlns:a16="http://schemas.microsoft.com/office/drawing/2014/main" id="{1244BF89-961C-4488-8624-79810144D6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3294"/>
              <a:ext cx="181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KZ" sz="6000">
                  <a:solidFill>
                    <a:srgbClr val="FF0066"/>
                  </a:solidFill>
                </a:rPr>
                <a:t>.</a:t>
              </a:r>
            </a:p>
          </p:txBody>
        </p:sp>
      </p:grpSp>
      <p:sp>
        <p:nvSpPr>
          <p:cNvPr id="9247" name="Text Box 31">
            <a:extLst>
              <a:ext uri="{FF2B5EF4-FFF2-40B4-BE49-F238E27FC236}">
                <a16:creationId xmlns:a16="http://schemas.microsoft.com/office/drawing/2014/main" id="{DBF45F98-0FDA-4917-B3E2-85AEE0020A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4876989"/>
            <a:ext cx="849649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 dirty="0">
                <a:solidFill>
                  <a:schemeClr val="accent2">
                    <a:lumMod val="50000"/>
                  </a:schemeClr>
                </a:solidFill>
              </a:rPr>
              <a:t>Точечный объект характеризуется только своим местоположением и не имеет ни длины ни площади - </a:t>
            </a:r>
            <a:r>
              <a:rPr lang="ru-RU" altLang="ru-KZ" sz="3200" b="1" dirty="0" err="1">
                <a:solidFill>
                  <a:schemeClr val="accent2">
                    <a:lumMod val="50000"/>
                  </a:schemeClr>
                </a:solidFill>
              </a:rPr>
              <a:t>нульмерный</a:t>
            </a:r>
            <a:r>
              <a:rPr lang="ru-RU" altLang="ru-KZ" sz="3200" b="1" dirty="0">
                <a:solidFill>
                  <a:schemeClr val="accent2">
                    <a:lumMod val="50000"/>
                  </a:schemeClr>
                </a:solidFill>
              </a:rPr>
              <a:t> объект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EF0D5977-4566-48A0-9619-EBA2805153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513"/>
          </a:xfrm>
        </p:spPr>
        <p:txBody>
          <a:bodyPr/>
          <a:lstStyle/>
          <a:p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Линейный  объект</a:t>
            </a:r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AC1E26DD-F66D-4F62-A691-9A329ED2A9C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388" y="1125538"/>
            <a:ext cx="8964612" cy="5472112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Если   (</a:t>
            </a:r>
            <a:r>
              <a:rPr lang="en-US" altLang="ru-KZ" sz="2800" b="1" dirty="0" err="1">
                <a:solidFill>
                  <a:schemeClr val="accent2">
                    <a:lumMod val="50000"/>
                  </a:schemeClr>
                </a:solidFill>
              </a:rPr>
              <a:t>Pr</a:t>
            </a:r>
            <a:r>
              <a:rPr lang="en-US" altLang="ru-KZ" sz="2800" b="1" dirty="0">
                <a:solidFill>
                  <a:schemeClr val="accent2">
                    <a:lumMod val="50000"/>
                  </a:schemeClr>
                </a:solidFill>
              </a:rPr>
              <a:t>) </a:t>
            </a:r>
            <a:r>
              <a:rPr lang="en-US" altLang="ru-KZ" sz="28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&gt;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altLang="ru-KZ" sz="2800" b="1" dirty="0" err="1">
                <a:solidFill>
                  <a:schemeClr val="accent2">
                    <a:lumMod val="50000"/>
                  </a:schemeClr>
                </a:solidFill>
              </a:rPr>
              <a:t>Pr</a:t>
            </a:r>
            <a:r>
              <a:rPr lang="en-US" altLang="ru-KZ" sz="2800" b="1" dirty="0">
                <a:solidFill>
                  <a:schemeClr val="accent2">
                    <a:lumMod val="50000"/>
                  </a:schemeClr>
                </a:solidFill>
              </a:rPr>
              <a:t>)n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  </a:t>
            </a:r>
            <a:r>
              <a:rPr lang="en-US" altLang="ru-KZ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и    </a:t>
            </a:r>
            <a:r>
              <a:rPr lang="en-US" altLang="ru-KZ" sz="2800" b="1" dirty="0">
                <a:solidFill>
                  <a:schemeClr val="accent2">
                    <a:lumMod val="50000"/>
                  </a:schemeClr>
                </a:solidFill>
              </a:rPr>
              <a:t>(Pl)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altLang="ru-KZ" sz="28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&lt;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ru-KZ" sz="2800" b="1" dirty="0">
                <a:solidFill>
                  <a:schemeClr val="accent2">
                    <a:lumMod val="50000"/>
                  </a:schemeClr>
                </a:solidFill>
              </a:rPr>
              <a:t>(Pl)n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, то объект относится к типу линейного и задается одним или набором векторов, расположенных в центре симметрии объекта: </a:t>
            </a:r>
            <a:endParaRPr lang="en-US" altLang="ru-KZ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397" name="Text Box 13">
            <a:extLst>
              <a:ext uri="{FF2B5EF4-FFF2-40B4-BE49-F238E27FC236}">
                <a16:creationId xmlns:a16="http://schemas.microsoft.com/office/drawing/2014/main" id="{404246EA-A638-4DC6-B9E2-D73F901AD1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4941888"/>
            <a:ext cx="878453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dirty="0">
                <a:solidFill>
                  <a:schemeClr val="accent2">
                    <a:lumMod val="50000"/>
                  </a:schemeClr>
                </a:solidFill>
              </a:rPr>
              <a:t>Линейный объект характеризуется  своим местоположением и длиной, но не имеет  площади - 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одномерный объект</a:t>
            </a:r>
          </a:p>
        </p:txBody>
      </p:sp>
      <p:sp>
        <p:nvSpPr>
          <p:cNvPr id="16399" name="Rectangle 15">
            <a:extLst>
              <a:ext uri="{FF2B5EF4-FFF2-40B4-BE49-F238E27FC236}">
                <a16:creationId xmlns:a16="http://schemas.microsoft.com/office/drawing/2014/main" id="{46134233-ABD5-4BD9-A4DB-2E57C66C0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860800"/>
            <a:ext cx="2087562" cy="79216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 sz="2800"/>
          </a:p>
        </p:txBody>
      </p:sp>
      <p:sp>
        <p:nvSpPr>
          <p:cNvPr id="16400" name="Line 16">
            <a:extLst>
              <a:ext uri="{FF2B5EF4-FFF2-40B4-BE49-F238E27FC236}">
                <a16:creationId xmlns:a16="http://schemas.microsoft.com/office/drawing/2014/main" id="{A361DA6C-B12E-462D-A04E-8FDC70B700F5}"/>
              </a:ext>
            </a:extLst>
          </p:cNvPr>
          <p:cNvSpPr>
            <a:spLocks noChangeShapeType="1"/>
          </p:cNvSpPr>
          <p:nvPr/>
        </p:nvSpPr>
        <p:spPr bwMode="auto">
          <a:xfrm>
            <a:off x="468313" y="4292600"/>
            <a:ext cx="2087562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/>
          </a:p>
        </p:txBody>
      </p:sp>
      <p:sp>
        <p:nvSpPr>
          <p:cNvPr id="16401" name="Line 17">
            <a:extLst>
              <a:ext uri="{FF2B5EF4-FFF2-40B4-BE49-F238E27FC236}">
                <a16:creationId xmlns:a16="http://schemas.microsoft.com/office/drawing/2014/main" id="{371D0153-95CE-4D0D-A2E7-FD724E9F462D}"/>
              </a:ext>
            </a:extLst>
          </p:cNvPr>
          <p:cNvSpPr>
            <a:spLocks noChangeShapeType="1"/>
          </p:cNvSpPr>
          <p:nvPr/>
        </p:nvSpPr>
        <p:spPr bwMode="auto">
          <a:xfrm>
            <a:off x="468313" y="4652963"/>
            <a:ext cx="208756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/>
          </a:p>
        </p:txBody>
      </p:sp>
      <p:sp>
        <p:nvSpPr>
          <p:cNvPr id="16402" name="Line 18">
            <a:extLst>
              <a:ext uri="{FF2B5EF4-FFF2-40B4-BE49-F238E27FC236}">
                <a16:creationId xmlns:a16="http://schemas.microsoft.com/office/drawing/2014/main" id="{AFD3640C-BF05-4201-9076-D8562A5AFC5D}"/>
              </a:ext>
            </a:extLst>
          </p:cNvPr>
          <p:cNvSpPr>
            <a:spLocks noChangeShapeType="1"/>
          </p:cNvSpPr>
          <p:nvPr/>
        </p:nvSpPr>
        <p:spPr bwMode="auto">
          <a:xfrm>
            <a:off x="468313" y="3860800"/>
            <a:ext cx="208756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/>
          </a:p>
        </p:txBody>
      </p:sp>
      <p:sp>
        <p:nvSpPr>
          <p:cNvPr id="16403" name="AutoShape 19">
            <a:extLst>
              <a:ext uri="{FF2B5EF4-FFF2-40B4-BE49-F238E27FC236}">
                <a16:creationId xmlns:a16="http://schemas.microsoft.com/office/drawing/2014/main" id="{1A2584F9-A604-4CE7-9AA4-D9EBE656E5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238" y="3644900"/>
            <a:ext cx="2592387" cy="2017713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400"/>
                  <a:pt x="16199" y="7817"/>
                  <a:pt x="16199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chemeClr val="accent1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 sz="2800"/>
          </a:p>
        </p:txBody>
      </p:sp>
      <p:sp>
        <p:nvSpPr>
          <p:cNvPr id="16404" name="Freeform 20">
            <a:extLst>
              <a:ext uri="{FF2B5EF4-FFF2-40B4-BE49-F238E27FC236}">
                <a16:creationId xmlns:a16="http://schemas.microsoft.com/office/drawing/2014/main" id="{2108FA95-B7FF-463B-B10A-D77CE8B4980C}"/>
              </a:ext>
            </a:extLst>
          </p:cNvPr>
          <p:cNvSpPr>
            <a:spLocks/>
          </p:cNvSpPr>
          <p:nvPr/>
        </p:nvSpPr>
        <p:spPr bwMode="auto">
          <a:xfrm>
            <a:off x="5724525" y="3500438"/>
            <a:ext cx="3254375" cy="615950"/>
          </a:xfrm>
          <a:custGeom>
            <a:avLst/>
            <a:gdLst>
              <a:gd name="T0" fmla="*/ 0 w 2050"/>
              <a:gd name="T1" fmla="*/ 305 h 388"/>
              <a:gd name="T2" fmla="*/ 60 w 2050"/>
              <a:gd name="T3" fmla="*/ 237 h 388"/>
              <a:gd name="T4" fmla="*/ 161 w 2050"/>
              <a:gd name="T5" fmla="*/ 93 h 388"/>
              <a:gd name="T6" fmla="*/ 246 w 2050"/>
              <a:gd name="T7" fmla="*/ 51 h 388"/>
              <a:gd name="T8" fmla="*/ 297 w 2050"/>
              <a:gd name="T9" fmla="*/ 17 h 388"/>
              <a:gd name="T10" fmla="*/ 348 w 2050"/>
              <a:gd name="T11" fmla="*/ 0 h 388"/>
              <a:gd name="T12" fmla="*/ 509 w 2050"/>
              <a:gd name="T13" fmla="*/ 26 h 388"/>
              <a:gd name="T14" fmla="*/ 627 w 2050"/>
              <a:gd name="T15" fmla="*/ 76 h 388"/>
              <a:gd name="T16" fmla="*/ 729 w 2050"/>
              <a:gd name="T17" fmla="*/ 136 h 388"/>
              <a:gd name="T18" fmla="*/ 847 w 2050"/>
              <a:gd name="T19" fmla="*/ 246 h 388"/>
              <a:gd name="T20" fmla="*/ 890 w 2050"/>
              <a:gd name="T21" fmla="*/ 297 h 388"/>
              <a:gd name="T22" fmla="*/ 966 w 2050"/>
              <a:gd name="T23" fmla="*/ 322 h 388"/>
              <a:gd name="T24" fmla="*/ 1102 w 2050"/>
              <a:gd name="T25" fmla="*/ 373 h 388"/>
              <a:gd name="T26" fmla="*/ 1271 w 2050"/>
              <a:gd name="T27" fmla="*/ 356 h 388"/>
              <a:gd name="T28" fmla="*/ 1322 w 2050"/>
              <a:gd name="T29" fmla="*/ 322 h 388"/>
              <a:gd name="T30" fmla="*/ 1406 w 2050"/>
              <a:gd name="T31" fmla="*/ 271 h 388"/>
              <a:gd name="T32" fmla="*/ 1508 w 2050"/>
              <a:gd name="T33" fmla="*/ 203 h 388"/>
              <a:gd name="T34" fmla="*/ 1593 w 2050"/>
              <a:gd name="T35" fmla="*/ 144 h 388"/>
              <a:gd name="T36" fmla="*/ 1720 w 2050"/>
              <a:gd name="T37" fmla="*/ 85 h 388"/>
              <a:gd name="T38" fmla="*/ 1906 w 2050"/>
              <a:gd name="T39" fmla="*/ 110 h 388"/>
              <a:gd name="T40" fmla="*/ 2008 w 2050"/>
              <a:gd name="T41" fmla="*/ 161 h 388"/>
              <a:gd name="T42" fmla="*/ 2033 w 2050"/>
              <a:gd name="T43" fmla="*/ 186 h 388"/>
              <a:gd name="T44" fmla="*/ 2050 w 2050"/>
              <a:gd name="T45" fmla="*/ 212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050" h="388">
                <a:moveTo>
                  <a:pt x="0" y="305"/>
                </a:moveTo>
                <a:cubicBezTo>
                  <a:pt x="19" y="277"/>
                  <a:pt x="43" y="267"/>
                  <a:pt x="60" y="237"/>
                </a:cubicBezTo>
                <a:cubicBezTo>
                  <a:pt x="96" y="173"/>
                  <a:pt x="84" y="121"/>
                  <a:pt x="161" y="93"/>
                </a:cubicBezTo>
                <a:cubicBezTo>
                  <a:pt x="190" y="66"/>
                  <a:pt x="209" y="63"/>
                  <a:pt x="246" y="51"/>
                </a:cubicBezTo>
                <a:cubicBezTo>
                  <a:pt x="263" y="40"/>
                  <a:pt x="278" y="23"/>
                  <a:pt x="297" y="17"/>
                </a:cubicBezTo>
                <a:cubicBezTo>
                  <a:pt x="314" y="11"/>
                  <a:pt x="348" y="0"/>
                  <a:pt x="348" y="0"/>
                </a:cubicBezTo>
                <a:cubicBezTo>
                  <a:pt x="400" y="8"/>
                  <a:pt x="459" y="7"/>
                  <a:pt x="509" y="26"/>
                </a:cubicBezTo>
                <a:cubicBezTo>
                  <a:pt x="549" y="41"/>
                  <a:pt x="586" y="63"/>
                  <a:pt x="627" y="76"/>
                </a:cubicBezTo>
                <a:cubicBezTo>
                  <a:pt x="659" y="101"/>
                  <a:pt x="699" y="110"/>
                  <a:pt x="729" y="136"/>
                </a:cubicBezTo>
                <a:cubicBezTo>
                  <a:pt x="771" y="173"/>
                  <a:pt x="802" y="215"/>
                  <a:pt x="847" y="246"/>
                </a:cubicBezTo>
                <a:cubicBezTo>
                  <a:pt x="858" y="276"/>
                  <a:pt x="854" y="279"/>
                  <a:pt x="890" y="297"/>
                </a:cubicBezTo>
                <a:cubicBezTo>
                  <a:pt x="894" y="299"/>
                  <a:pt x="951" y="317"/>
                  <a:pt x="966" y="322"/>
                </a:cubicBezTo>
                <a:cubicBezTo>
                  <a:pt x="1012" y="337"/>
                  <a:pt x="1054" y="359"/>
                  <a:pt x="1102" y="373"/>
                </a:cubicBezTo>
                <a:cubicBezTo>
                  <a:pt x="1159" y="369"/>
                  <a:pt x="1224" y="388"/>
                  <a:pt x="1271" y="356"/>
                </a:cubicBezTo>
                <a:cubicBezTo>
                  <a:pt x="1333" y="314"/>
                  <a:pt x="1262" y="341"/>
                  <a:pt x="1322" y="322"/>
                </a:cubicBezTo>
                <a:cubicBezTo>
                  <a:pt x="1349" y="303"/>
                  <a:pt x="1379" y="290"/>
                  <a:pt x="1406" y="271"/>
                </a:cubicBezTo>
                <a:cubicBezTo>
                  <a:pt x="1432" y="233"/>
                  <a:pt x="1466" y="218"/>
                  <a:pt x="1508" y="203"/>
                </a:cubicBezTo>
                <a:cubicBezTo>
                  <a:pt x="1537" y="166"/>
                  <a:pt x="1548" y="156"/>
                  <a:pt x="1593" y="144"/>
                </a:cubicBezTo>
                <a:cubicBezTo>
                  <a:pt x="1620" y="104"/>
                  <a:pt x="1674" y="96"/>
                  <a:pt x="1720" y="85"/>
                </a:cubicBezTo>
                <a:cubicBezTo>
                  <a:pt x="1783" y="92"/>
                  <a:pt x="1843" y="103"/>
                  <a:pt x="1906" y="110"/>
                </a:cubicBezTo>
                <a:cubicBezTo>
                  <a:pt x="1976" y="133"/>
                  <a:pt x="1942" y="117"/>
                  <a:pt x="2008" y="161"/>
                </a:cubicBezTo>
                <a:cubicBezTo>
                  <a:pt x="2018" y="168"/>
                  <a:pt x="2026" y="177"/>
                  <a:pt x="2033" y="186"/>
                </a:cubicBezTo>
                <a:cubicBezTo>
                  <a:pt x="2040" y="194"/>
                  <a:pt x="2050" y="212"/>
                  <a:pt x="2050" y="212"/>
                </a:cubicBezTo>
              </a:path>
            </a:pathLst>
          </a:custGeom>
          <a:noFill/>
          <a:ln w="571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/>
          </a:p>
        </p:txBody>
      </p:sp>
      <p:sp>
        <p:nvSpPr>
          <p:cNvPr id="16405" name="Freeform 21">
            <a:extLst>
              <a:ext uri="{FF2B5EF4-FFF2-40B4-BE49-F238E27FC236}">
                <a16:creationId xmlns:a16="http://schemas.microsoft.com/office/drawing/2014/main" id="{603F4884-74AD-41B8-B21C-53FBE1391D4F}"/>
              </a:ext>
            </a:extLst>
          </p:cNvPr>
          <p:cNvSpPr>
            <a:spLocks/>
          </p:cNvSpPr>
          <p:nvPr/>
        </p:nvSpPr>
        <p:spPr bwMode="auto">
          <a:xfrm>
            <a:off x="5795963" y="4365625"/>
            <a:ext cx="3254375" cy="615950"/>
          </a:xfrm>
          <a:custGeom>
            <a:avLst/>
            <a:gdLst>
              <a:gd name="T0" fmla="*/ 0 w 2050"/>
              <a:gd name="T1" fmla="*/ 305 h 388"/>
              <a:gd name="T2" fmla="*/ 60 w 2050"/>
              <a:gd name="T3" fmla="*/ 237 h 388"/>
              <a:gd name="T4" fmla="*/ 161 w 2050"/>
              <a:gd name="T5" fmla="*/ 93 h 388"/>
              <a:gd name="T6" fmla="*/ 246 w 2050"/>
              <a:gd name="T7" fmla="*/ 51 h 388"/>
              <a:gd name="T8" fmla="*/ 297 w 2050"/>
              <a:gd name="T9" fmla="*/ 17 h 388"/>
              <a:gd name="T10" fmla="*/ 348 w 2050"/>
              <a:gd name="T11" fmla="*/ 0 h 388"/>
              <a:gd name="T12" fmla="*/ 509 w 2050"/>
              <a:gd name="T13" fmla="*/ 26 h 388"/>
              <a:gd name="T14" fmla="*/ 627 w 2050"/>
              <a:gd name="T15" fmla="*/ 76 h 388"/>
              <a:gd name="T16" fmla="*/ 729 w 2050"/>
              <a:gd name="T17" fmla="*/ 136 h 388"/>
              <a:gd name="T18" fmla="*/ 847 w 2050"/>
              <a:gd name="T19" fmla="*/ 246 h 388"/>
              <a:gd name="T20" fmla="*/ 890 w 2050"/>
              <a:gd name="T21" fmla="*/ 297 h 388"/>
              <a:gd name="T22" fmla="*/ 966 w 2050"/>
              <a:gd name="T23" fmla="*/ 322 h 388"/>
              <a:gd name="T24" fmla="*/ 1102 w 2050"/>
              <a:gd name="T25" fmla="*/ 373 h 388"/>
              <a:gd name="T26" fmla="*/ 1271 w 2050"/>
              <a:gd name="T27" fmla="*/ 356 h 388"/>
              <a:gd name="T28" fmla="*/ 1322 w 2050"/>
              <a:gd name="T29" fmla="*/ 322 h 388"/>
              <a:gd name="T30" fmla="*/ 1406 w 2050"/>
              <a:gd name="T31" fmla="*/ 271 h 388"/>
              <a:gd name="T32" fmla="*/ 1508 w 2050"/>
              <a:gd name="T33" fmla="*/ 203 h 388"/>
              <a:gd name="T34" fmla="*/ 1593 w 2050"/>
              <a:gd name="T35" fmla="*/ 144 h 388"/>
              <a:gd name="T36" fmla="*/ 1720 w 2050"/>
              <a:gd name="T37" fmla="*/ 85 h 388"/>
              <a:gd name="T38" fmla="*/ 1906 w 2050"/>
              <a:gd name="T39" fmla="*/ 110 h 388"/>
              <a:gd name="T40" fmla="*/ 2008 w 2050"/>
              <a:gd name="T41" fmla="*/ 161 h 388"/>
              <a:gd name="T42" fmla="*/ 2033 w 2050"/>
              <a:gd name="T43" fmla="*/ 186 h 388"/>
              <a:gd name="T44" fmla="*/ 2050 w 2050"/>
              <a:gd name="T45" fmla="*/ 212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050" h="388">
                <a:moveTo>
                  <a:pt x="0" y="305"/>
                </a:moveTo>
                <a:cubicBezTo>
                  <a:pt x="19" y="277"/>
                  <a:pt x="43" y="267"/>
                  <a:pt x="60" y="237"/>
                </a:cubicBezTo>
                <a:cubicBezTo>
                  <a:pt x="96" y="173"/>
                  <a:pt x="84" y="121"/>
                  <a:pt x="161" y="93"/>
                </a:cubicBezTo>
                <a:cubicBezTo>
                  <a:pt x="190" y="66"/>
                  <a:pt x="209" y="63"/>
                  <a:pt x="246" y="51"/>
                </a:cubicBezTo>
                <a:cubicBezTo>
                  <a:pt x="263" y="40"/>
                  <a:pt x="278" y="23"/>
                  <a:pt x="297" y="17"/>
                </a:cubicBezTo>
                <a:cubicBezTo>
                  <a:pt x="314" y="11"/>
                  <a:pt x="348" y="0"/>
                  <a:pt x="348" y="0"/>
                </a:cubicBezTo>
                <a:cubicBezTo>
                  <a:pt x="400" y="8"/>
                  <a:pt x="459" y="7"/>
                  <a:pt x="509" y="26"/>
                </a:cubicBezTo>
                <a:cubicBezTo>
                  <a:pt x="549" y="41"/>
                  <a:pt x="586" y="63"/>
                  <a:pt x="627" y="76"/>
                </a:cubicBezTo>
                <a:cubicBezTo>
                  <a:pt x="659" y="101"/>
                  <a:pt x="699" y="110"/>
                  <a:pt x="729" y="136"/>
                </a:cubicBezTo>
                <a:cubicBezTo>
                  <a:pt x="771" y="173"/>
                  <a:pt x="802" y="215"/>
                  <a:pt x="847" y="246"/>
                </a:cubicBezTo>
                <a:cubicBezTo>
                  <a:pt x="858" y="276"/>
                  <a:pt x="854" y="279"/>
                  <a:pt x="890" y="297"/>
                </a:cubicBezTo>
                <a:cubicBezTo>
                  <a:pt x="894" y="299"/>
                  <a:pt x="951" y="317"/>
                  <a:pt x="966" y="322"/>
                </a:cubicBezTo>
                <a:cubicBezTo>
                  <a:pt x="1012" y="337"/>
                  <a:pt x="1054" y="359"/>
                  <a:pt x="1102" y="373"/>
                </a:cubicBezTo>
                <a:cubicBezTo>
                  <a:pt x="1159" y="369"/>
                  <a:pt x="1224" y="388"/>
                  <a:pt x="1271" y="356"/>
                </a:cubicBezTo>
                <a:cubicBezTo>
                  <a:pt x="1333" y="314"/>
                  <a:pt x="1262" y="341"/>
                  <a:pt x="1322" y="322"/>
                </a:cubicBezTo>
                <a:cubicBezTo>
                  <a:pt x="1349" y="303"/>
                  <a:pt x="1379" y="290"/>
                  <a:pt x="1406" y="271"/>
                </a:cubicBezTo>
                <a:cubicBezTo>
                  <a:pt x="1432" y="233"/>
                  <a:pt x="1466" y="218"/>
                  <a:pt x="1508" y="203"/>
                </a:cubicBezTo>
                <a:cubicBezTo>
                  <a:pt x="1537" y="166"/>
                  <a:pt x="1548" y="156"/>
                  <a:pt x="1593" y="144"/>
                </a:cubicBezTo>
                <a:cubicBezTo>
                  <a:pt x="1620" y="104"/>
                  <a:pt x="1674" y="96"/>
                  <a:pt x="1720" y="85"/>
                </a:cubicBezTo>
                <a:cubicBezTo>
                  <a:pt x="1783" y="92"/>
                  <a:pt x="1843" y="103"/>
                  <a:pt x="1906" y="110"/>
                </a:cubicBezTo>
                <a:cubicBezTo>
                  <a:pt x="1976" y="133"/>
                  <a:pt x="1942" y="117"/>
                  <a:pt x="2008" y="161"/>
                </a:cubicBezTo>
                <a:cubicBezTo>
                  <a:pt x="2018" y="168"/>
                  <a:pt x="2026" y="177"/>
                  <a:pt x="2033" y="186"/>
                </a:cubicBezTo>
                <a:cubicBezTo>
                  <a:pt x="2040" y="194"/>
                  <a:pt x="2050" y="212"/>
                  <a:pt x="2050" y="212"/>
                </a:cubicBezTo>
              </a:path>
            </a:pathLst>
          </a:custGeom>
          <a:noFill/>
          <a:ln w="571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/>
          </a:p>
        </p:txBody>
      </p:sp>
      <p:sp>
        <p:nvSpPr>
          <p:cNvPr id="16406" name="Freeform 22">
            <a:extLst>
              <a:ext uri="{FF2B5EF4-FFF2-40B4-BE49-F238E27FC236}">
                <a16:creationId xmlns:a16="http://schemas.microsoft.com/office/drawing/2014/main" id="{09211839-9254-4E41-8F3F-35315B40CC07}"/>
              </a:ext>
            </a:extLst>
          </p:cNvPr>
          <p:cNvSpPr>
            <a:spLocks/>
          </p:cNvSpPr>
          <p:nvPr/>
        </p:nvSpPr>
        <p:spPr bwMode="auto">
          <a:xfrm>
            <a:off x="5795963" y="3933825"/>
            <a:ext cx="3254375" cy="615950"/>
          </a:xfrm>
          <a:custGeom>
            <a:avLst/>
            <a:gdLst>
              <a:gd name="T0" fmla="*/ 0 w 2050"/>
              <a:gd name="T1" fmla="*/ 305 h 388"/>
              <a:gd name="T2" fmla="*/ 60 w 2050"/>
              <a:gd name="T3" fmla="*/ 237 h 388"/>
              <a:gd name="T4" fmla="*/ 161 w 2050"/>
              <a:gd name="T5" fmla="*/ 93 h 388"/>
              <a:gd name="T6" fmla="*/ 246 w 2050"/>
              <a:gd name="T7" fmla="*/ 51 h 388"/>
              <a:gd name="T8" fmla="*/ 297 w 2050"/>
              <a:gd name="T9" fmla="*/ 17 h 388"/>
              <a:gd name="T10" fmla="*/ 348 w 2050"/>
              <a:gd name="T11" fmla="*/ 0 h 388"/>
              <a:gd name="T12" fmla="*/ 509 w 2050"/>
              <a:gd name="T13" fmla="*/ 26 h 388"/>
              <a:gd name="T14" fmla="*/ 627 w 2050"/>
              <a:gd name="T15" fmla="*/ 76 h 388"/>
              <a:gd name="T16" fmla="*/ 729 w 2050"/>
              <a:gd name="T17" fmla="*/ 136 h 388"/>
              <a:gd name="T18" fmla="*/ 847 w 2050"/>
              <a:gd name="T19" fmla="*/ 246 h 388"/>
              <a:gd name="T20" fmla="*/ 890 w 2050"/>
              <a:gd name="T21" fmla="*/ 297 h 388"/>
              <a:gd name="T22" fmla="*/ 966 w 2050"/>
              <a:gd name="T23" fmla="*/ 322 h 388"/>
              <a:gd name="T24" fmla="*/ 1102 w 2050"/>
              <a:gd name="T25" fmla="*/ 373 h 388"/>
              <a:gd name="T26" fmla="*/ 1271 w 2050"/>
              <a:gd name="T27" fmla="*/ 356 h 388"/>
              <a:gd name="T28" fmla="*/ 1322 w 2050"/>
              <a:gd name="T29" fmla="*/ 322 h 388"/>
              <a:gd name="T30" fmla="*/ 1406 w 2050"/>
              <a:gd name="T31" fmla="*/ 271 h 388"/>
              <a:gd name="T32" fmla="*/ 1508 w 2050"/>
              <a:gd name="T33" fmla="*/ 203 h 388"/>
              <a:gd name="T34" fmla="*/ 1593 w 2050"/>
              <a:gd name="T35" fmla="*/ 144 h 388"/>
              <a:gd name="T36" fmla="*/ 1720 w 2050"/>
              <a:gd name="T37" fmla="*/ 85 h 388"/>
              <a:gd name="T38" fmla="*/ 1906 w 2050"/>
              <a:gd name="T39" fmla="*/ 110 h 388"/>
              <a:gd name="T40" fmla="*/ 2008 w 2050"/>
              <a:gd name="T41" fmla="*/ 161 h 388"/>
              <a:gd name="T42" fmla="*/ 2033 w 2050"/>
              <a:gd name="T43" fmla="*/ 186 h 388"/>
              <a:gd name="T44" fmla="*/ 2050 w 2050"/>
              <a:gd name="T45" fmla="*/ 212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050" h="388">
                <a:moveTo>
                  <a:pt x="0" y="305"/>
                </a:moveTo>
                <a:cubicBezTo>
                  <a:pt x="19" y="277"/>
                  <a:pt x="43" y="267"/>
                  <a:pt x="60" y="237"/>
                </a:cubicBezTo>
                <a:cubicBezTo>
                  <a:pt x="96" y="173"/>
                  <a:pt x="84" y="121"/>
                  <a:pt x="161" y="93"/>
                </a:cubicBezTo>
                <a:cubicBezTo>
                  <a:pt x="190" y="66"/>
                  <a:pt x="209" y="63"/>
                  <a:pt x="246" y="51"/>
                </a:cubicBezTo>
                <a:cubicBezTo>
                  <a:pt x="263" y="40"/>
                  <a:pt x="278" y="23"/>
                  <a:pt x="297" y="17"/>
                </a:cubicBezTo>
                <a:cubicBezTo>
                  <a:pt x="314" y="11"/>
                  <a:pt x="348" y="0"/>
                  <a:pt x="348" y="0"/>
                </a:cubicBezTo>
                <a:cubicBezTo>
                  <a:pt x="400" y="8"/>
                  <a:pt x="459" y="7"/>
                  <a:pt x="509" y="26"/>
                </a:cubicBezTo>
                <a:cubicBezTo>
                  <a:pt x="549" y="41"/>
                  <a:pt x="586" y="63"/>
                  <a:pt x="627" y="76"/>
                </a:cubicBezTo>
                <a:cubicBezTo>
                  <a:pt x="659" y="101"/>
                  <a:pt x="699" y="110"/>
                  <a:pt x="729" y="136"/>
                </a:cubicBezTo>
                <a:cubicBezTo>
                  <a:pt x="771" y="173"/>
                  <a:pt x="802" y="215"/>
                  <a:pt x="847" y="246"/>
                </a:cubicBezTo>
                <a:cubicBezTo>
                  <a:pt x="858" y="276"/>
                  <a:pt x="854" y="279"/>
                  <a:pt x="890" y="297"/>
                </a:cubicBezTo>
                <a:cubicBezTo>
                  <a:pt x="894" y="299"/>
                  <a:pt x="951" y="317"/>
                  <a:pt x="966" y="322"/>
                </a:cubicBezTo>
                <a:cubicBezTo>
                  <a:pt x="1012" y="337"/>
                  <a:pt x="1054" y="359"/>
                  <a:pt x="1102" y="373"/>
                </a:cubicBezTo>
                <a:cubicBezTo>
                  <a:pt x="1159" y="369"/>
                  <a:pt x="1224" y="388"/>
                  <a:pt x="1271" y="356"/>
                </a:cubicBezTo>
                <a:cubicBezTo>
                  <a:pt x="1333" y="314"/>
                  <a:pt x="1262" y="341"/>
                  <a:pt x="1322" y="322"/>
                </a:cubicBezTo>
                <a:cubicBezTo>
                  <a:pt x="1349" y="303"/>
                  <a:pt x="1379" y="290"/>
                  <a:pt x="1406" y="271"/>
                </a:cubicBezTo>
                <a:cubicBezTo>
                  <a:pt x="1432" y="233"/>
                  <a:pt x="1466" y="218"/>
                  <a:pt x="1508" y="203"/>
                </a:cubicBezTo>
                <a:cubicBezTo>
                  <a:pt x="1537" y="166"/>
                  <a:pt x="1548" y="156"/>
                  <a:pt x="1593" y="144"/>
                </a:cubicBezTo>
                <a:cubicBezTo>
                  <a:pt x="1620" y="104"/>
                  <a:pt x="1674" y="96"/>
                  <a:pt x="1720" y="85"/>
                </a:cubicBezTo>
                <a:cubicBezTo>
                  <a:pt x="1783" y="92"/>
                  <a:pt x="1843" y="103"/>
                  <a:pt x="1906" y="110"/>
                </a:cubicBezTo>
                <a:cubicBezTo>
                  <a:pt x="1976" y="133"/>
                  <a:pt x="1942" y="117"/>
                  <a:pt x="2008" y="161"/>
                </a:cubicBezTo>
                <a:cubicBezTo>
                  <a:pt x="2018" y="168"/>
                  <a:pt x="2026" y="177"/>
                  <a:pt x="2033" y="186"/>
                </a:cubicBezTo>
                <a:cubicBezTo>
                  <a:pt x="2040" y="194"/>
                  <a:pt x="2050" y="212"/>
                  <a:pt x="2050" y="212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cmpd="sng">
                <a:solidFill>
                  <a:srgbClr val="FF33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/>
          </a:p>
        </p:txBody>
      </p:sp>
      <p:sp>
        <p:nvSpPr>
          <p:cNvPr id="16407" name="Line 23">
            <a:extLst>
              <a:ext uri="{FF2B5EF4-FFF2-40B4-BE49-F238E27FC236}">
                <a16:creationId xmlns:a16="http://schemas.microsoft.com/office/drawing/2014/main" id="{BFF02CD1-1F2F-4210-8126-D1E0217C97A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95963" y="3933825"/>
            <a:ext cx="504825" cy="50323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/>
          </a:p>
        </p:txBody>
      </p:sp>
      <p:sp>
        <p:nvSpPr>
          <p:cNvPr id="16408" name="Line 24">
            <a:extLst>
              <a:ext uri="{FF2B5EF4-FFF2-40B4-BE49-F238E27FC236}">
                <a16:creationId xmlns:a16="http://schemas.microsoft.com/office/drawing/2014/main" id="{21F97694-FF07-4DC8-A668-FDC4561F3FAF}"/>
              </a:ext>
            </a:extLst>
          </p:cNvPr>
          <p:cNvSpPr>
            <a:spLocks noChangeShapeType="1"/>
          </p:cNvSpPr>
          <p:nvPr/>
        </p:nvSpPr>
        <p:spPr bwMode="auto">
          <a:xfrm>
            <a:off x="6300788" y="3933825"/>
            <a:ext cx="935037" cy="431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/>
          </a:p>
        </p:txBody>
      </p:sp>
      <p:sp>
        <p:nvSpPr>
          <p:cNvPr id="16409" name="Line 25">
            <a:extLst>
              <a:ext uri="{FF2B5EF4-FFF2-40B4-BE49-F238E27FC236}">
                <a16:creationId xmlns:a16="http://schemas.microsoft.com/office/drawing/2014/main" id="{4B7D3A41-BAAD-4684-8D6E-D5B7036BB3EE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5825" y="4365625"/>
            <a:ext cx="431800" cy="14287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/>
          </a:p>
        </p:txBody>
      </p:sp>
      <p:sp>
        <p:nvSpPr>
          <p:cNvPr id="16410" name="Line 26">
            <a:extLst>
              <a:ext uri="{FF2B5EF4-FFF2-40B4-BE49-F238E27FC236}">
                <a16:creationId xmlns:a16="http://schemas.microsoft.com/office/drawing/2014/main" id="{0487F9EE-AD16-40A0-A52C-C41E39CC936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67625" y="4076700"/>
            <a:ext cx="865188" cy="431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/>
          </a:p>
        </p:txBody>
      </p:sp>
      <p:sp>
        <p:nvSpPr>
          <p:cNvPr id="16411" name="Line 27">
            <a:extLst>
              <a:ext uri="{FF2B5EF4-FFF2-40B4-BE49-F238E27FC236}">
                <a16:creationId xmlns:a16="http://schemas.microsoft.com/office/drawing/2014/main" id="{7C1B65CB-C461-4A71-9A73-4EFBFC695AF7}"/>
              </a:ext>
            </a:extLst>
          </p:cNvPr>
          <p:cNvSpPr>
            <a:spLocks noChangeShapeType="1"/>
          </p:cNvSpPr>
          <p:nvPr/>
        </p:nvSpPr>
        <p:spPr bwMode="auto">
          <a:xfrm>
            <a:off x="8532813" y="4076700"/>
            <a:ext cx="611187" cy="2159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/>
          </a:p>
        </p:txBody>
      </p:sp>
      <p:sp>
        <p:nvSpPr>
          <p:cNvPr id="16412" name="Line 28">
            <a:extLst>
              <a:ext uri="{FF2B5EF4-FFF2-40B4-BE49-F238E27FC236}">
                <a16:creationId xmlns:a16="http://schemas.microsoft.com/office/drawing/2014/main" id="{FAFCEA2C-E208-48E9-A9B6-6DF1E11B35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3575" y="4149725"/>
            <a:ext cx="288925" cy="50323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/>
          </a:p>
        </p:txBody>
      </p:sp>
      <p:sp>
        <p:nvSpPr>
          <p:cNvPr id="16413" name="Line 29">
            <a:extLst>
              <a:ext uri="{FF2B5EF4-FFF2-40B4-BE49-F238E27FC236}">
                <a16:creationId xmlns:a16="http://schemas.microsoft.com/office/drawing/2014/main" id="{7D0FEC8D-B41D-47AB-905E-8B7D926F321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92500" y="3860800"/>
            <a:ext cx="574675" cy="2889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/>
          </a:p>
        </p:txBody>
      </p:sp>
      <p:sp>
        <p:nvSpPr>
          <p:cNvPr id="16414" name="Line 30">
            <a:extLst>
              <a:ext uri="{FF2B5EF4-FFF2-40B4-BE49-F238E27FC236}">
                <a16:creationId xmlns:a16="http://schemas.microsoft.com/office/drawing/2014/main" id="{D6C013CC-0187-4FB9-A88F-DACA59F76B5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7175" y="3860800"/>
            <a:ext cx="576263" cy="730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/>
          </a:p>
        </p:txBody>
      </p:sp>
      <p:sp>
        <p:nvSpPr>
          <p:cNvPr id="16415" name="Line 31">
            <a:extLst>
              <a:ext uri="{FF2B5EF4-FFF2-40B4-BE49-F238E27FC236}">
                <a16:creationId xmlns:a16="http://schemas.microsoft.com/office/drawing/2014/main" id="{3D2789D4-8933-47B1-B6B7-6AD570DC06BE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3438" y="3933825"/>
            <a:ext cx="433387" cy="431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/>
          </a:p>
        </p:txBody>
      </p:sp>
      <p:sp>
        <p:nvSpPr>
          <p:cNvPr id="16416" name="Line 32">
            <a:extLst>
              <a:ext uri="{FF2B5EF4-FFF2-40B4-BE49-F238E27FC236}">
                <a16:creationId xmlns:a16="http://schemas.microsoft.com/office/drawing/2014/main" id="{401715E6-2331-446D-972F-745BDC250461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6825" y="4365625"/>
            <a:ext cx="71438" cy="28733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>
            <a:extLst>
              <a:ext uri="{FF2B5EF4-FFF2-40B4-BE49-F238E27FC236}">
                <a16:creationId xmlns:a16="http://schemas.microsoft.com/office/drawing/2014/main" id="{F166470A-ED6A-4A2C-9633-1F9AE82FC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538" y="505763"/>
            <a:ext cx="9144000" cy="1052513"/>
          </a:xfrm>
        </p:spPr>
        <p:txBody>
          <a:bodyPr/>
          <a:lstStyle/>
          <a:p>
            <a:r>
              <a:rPr lang="ru-RU" altLang="ru-KZ" sz="4000" b="1" dirty="0">
                <a:solidFill>
                  <a:schemeClr val="tx1"/>
                </a:solidFill>
              </a:rPr>
              <a:t>Площадной  объект</a:t>
            </a:r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B6E71E19-85F5-42CD-B041-8FCFAE2DA5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3662" y="1890758"/>
            <a:ext cx="8748464" cy="5000252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Если   (</a:t>
            </a:r>
            <a:r>
              <a:rPr lang="en-US" altLang="ru-KZ" sz="2800" b="1" dirty="0" err="1">
                <a:solidFill>
                  <a:schemeClr val="accent2">
                    <a:lumMod val="50000"/>
                  </a:schemeClr>
                </a:solidFill>
              </a:rPr>
              <a:t>Pr</a:t>
            </a:r>
            <a:r>
              <a:rPr lang="en-US" altLang="ru-KZ" sz="2800" b="1" dirty="0">
                <a:solidFill>
                  <a:schemeClr val="accent2">
                    <a:lumMod val="50000"/>
                  </a:schemeClr>
                </a:solidFill>
              </a:rPr>
              <a:t>) </a:t>
            </a:r>
            <a:r>
              <a:rPr lang="en-US" altLang="ru-KZ" sz="28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&gt;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altLang="ru-KZ" sz="2800" b="1" dirty="0" err="1">
                <a:solidFill>
                  <a:schemeClr val="accent2">
                    <a:lumMod val="50000"/>
                  </a:schemeClr>
                </a:solidFill>
              </a:rPr>
              <a:t>Pr</a:t>
            </a:r>
            <a:r>
              <a:rPr lang="en-US" altLang="ru-KZ" sz="2800" b="1" dirty="0">
                <a:solidFill>
                  <a:schemeClr val="accent2">
                    <a:lumMod val="50000"/>
                  </a:schemeClr>
                </a:solidFill>
              </a:rPr>
              <a:t>)n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  </a:t>
            </a:r>
            <a:r>
              <a:rPr lang="en-US" altLang="ru-KZ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и    </a:t>
            </a:r>
            <a:r>
              <a:rPr lang="en-US" altLang="ru-KZ" sz="2800" b="1" dirty="0">
                <a:solidFill>
                  <a:schemeClr val="accent2">
                    <a:lumMod val="50000"/>
                  </a:schemeClr>
                </a:solidFill>
              </a:rPr>
              <a:t>(Pl)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altLang="ru-KZ" sz="28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&gt;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ru-KZ" sz="2800" b="1" dirty="0">
                <a:solidFill>
                  <a:schemeClr val="accent2">
                    <a:lumMod val="50000"/>
                  </a:schemeClr>
                </a:solidFill>
              </a:rPr>
              <a:t>(Pl)n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, то объект относится к типу площадного и задается одним или набором векторов, расположенных по его замкнутому контуру: </a:t>
            </a:r>
            <a:endParaRPr lang="en-US" altLang="ru-KZ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955A1893-607A-43A5-A339-93FA7A70B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56" y="4967242"/>
            <a:ext cx="900112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dirty="0">
                <a:solidFill>
                  <a:schemeClr val="accent2">
                    <a:lumMod val="50000"/>
                  </a:schemeClr>
                </a:solidFill>
              </a:rPr>
              <a:t>Площадной объект характеризуется  своим местоположением,  длиной и   площадью - 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двумерный объект</a:t>
            </a:r>
          </a:p>
        </p:txBody>
      </p:sp>
      <p:sp>
        <p:nvSpPr>
          <p:cNvPr id="17420" name="Freeform 12">
            <a:extLst>
              <a:ext uri="{FF2B5EF4-FFF2-40B4-BE49-F238E27FC236}">
                <a16:creationId xmlns:a16="http://schemas.microsoft.com/office/drawing/2014/main" id="{CDDADFDB-2C59-47A1-9239-1568B47DEA13}"/>
              </a:ext>
            </a:extLst>
          </p:cNvPr>
          <p:cNvSpPr>
            <a:spLocks/>
          </p:cNvSpPr>
          <p:nvPr/>
        </p:nvSpPr>
        <p:spPr bwMode="auto">
          <a:xfrm>
            <a:off x="5795963" y="3933825"/>
            <a:ext cx="3254375" cy="615950"/>
          </a:xfrm>
          <a:custGeom>
            <a:avLst/>
            <a:gdLst>
              <a:gd name="T0" fmla="*/ 0 w 2050"/>
              <a:gd name="T1" fmla="*/ 305 h 388"/>
              <a:gd name="T2" fmla="*/ 60 w 2050"/>
              <a:gd name="T3" fmla="*/ 237 h 388"/>
              <a:gd name="T4" fmla="*/ 161 w 2050"/>
              <a:gd name="T5" fmla="*/ 93 h 388"/>
              <a:gd name="T6" fmla="*/ 246 w 2050"/>
              <a:gd name="T7" fmla="*/ 51 h 388"/>
              <a:gd name="T8" fmla="*/ 297 w 2050"/>
              <a:gd name="T9" fmla="*/ 17 h 388"/>
              <a:gd name="T10" fmla="*/ 348 w 2050"/>
              <a:gd name="T11" fmla="*/ 0 h 388"/>
              <a:gd name="T12" fmla="*/ 509 w 2050"/>
              <a:gd name="T13" fmla="*/ 26 h 388"/>
              <a:gd name="T14" fmla="*/ 627 w 2050"/>
              <a:gd name="T15" fmla="*/ 76 h 388"/>
              <a:gd name="T16" fmla="*/ 729 w 2050"/>
              <a:gd name="T17" fmla="*/ 136 h 388"/>
              <a:gd name="T18" fmla="*/ 847 w 2050"/>
              <a:gd name="T19" fmla="*/ 246 h 388"/>
              <a:gd name="T20" fmla="*/ 890 w 2050"/>
              <a:gd name="T21" fmla="*/ 297 h 388"/>
              <a:gd name="T22" fmla="*/ 966 w 2050"/>
              <a:gd name="T23" fmla="*/ 322 h 388"/>
              <a:gd name="T24" fmla="*/ 1102 w 2050"/>
              <a:gd name="T25" fmla="*/ 373 h 388"/>
              <a:gd name="T26" fmla="*/ 1271 w 2050"/>
              <a:gd name="T27" fmla="*/ 356 h 388"/>
              <a:gd name="T28" fmla="*/ 1322 w 2050"/>
              <a:gd name="T29" fmla="*/ 322 h 388"/>
              <a:gd name="T30" fmla="*/ 1406 w 2050"/>
              <a:gd name="T31" fmla="*/ 271 h 388"/>
              <a:gd name="T32" fmla="*/ 1508 w 2050"/>
              <a:gd name="T33" fmla="*/ 203 h 388"/>
              <a:gd name="T34" fmla="*/ 1593 w 2050"/>
              <a:gd name="T35" fmla="*/ 144 h 388"/>
              <a:gd name="T36" fmla="*/ 1720 w 2050"/>
              <a:gd name="T37" fmla="*/ 85 h 388"/>
              <a:gd name="T38" fmla="*/ 1906 w 2050"/>
              <a:gd name="T39" fmla="*/ 110 h 388"/>
              <a:gd name="T40" fmla="*/ 2008 w 2050"/>
              <a:gd name="T41" fmla="*/ 161 h 388"/>
              <a:gd name="T42" fmla="*/ 2033 w 2050"/>
              <a:gd name="T43" fmla="*/ 186 h 388"/>
              <a:gd name="T44" fmla="*/ 2050 w 2050"/>
              <a:gd name="T45" fmla="*/ 212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050" h="388">
                <a:moveTo>
                  <a:pt x="0" y="305"/>
                </a:moveTo>
                <a:cubicBezTo>
                  <a:pt x="19" y="277"/>
                  <a:pt x="43" y="267"/>
                  <a:pt x="60" y="237"/>
                </a:cubicBezTo>
                <a:cubicBezTo>
                  <a:pt x="96" y="173"/>
                  <a:pt x="84" y="121"/>
                  <a:pt x="161" y="93"/>
                </a:cubicBezTo>
                <a:cubicBezTo>
                  <a:pt x="190" y="66"/>
                  <a:pt x="209" y="63"/>
                  <a:pt x="246" y="51"/>
                </a:cubicBezTo>
                <a:cubicBezTo>
                  <a:pt x="263" y="40"/>
                  <a:pt x="278" y="23"/>
                  <a:pt x="297" y="17"/>
                </a:cubicBezTo>
                <a:cubicBezTo>
                  <a:pt x="314" y="11"/>
                  <a:pt x="348" y="0"/>
                  <a:pt x="348" y="0"/>
                </a:cubicBezTo>
                <a:cubicBezTo>
                  <a:pt x="400" y="8"/>
                  <a:pt x="459" y="7"/>
                  <a:pt x="509" y="26"/>
                </a:cubicBezTo>
                <a:cubicBezTo>
                  <a:pt x="549" y="41"/>
                  <a:pt x="586" y="63"/>
                  <a:pt x="627" y="76"/>
                </a:cubicBezTo>
                <a:cubicBezTo>
                  <a:pt x="659" y="101"/>
                  <a:pt x="699" y="110"/>
                  <a:pt x="729" y="136"/>
                </a:cubicBezTo>
                <a:cubicBezTo>
                  <a:pt x="771" y="173"/>
                  <a:pt x="802" y="215"/>
                  <a:pt x="847" y="246"/>
                </a:cubicBezTo>
                <a:cubicBezTo>
                  <a:pt x="858" y="276"/>
                  <a:pt x="854" y="279"/>
                  <a:pt x="890" y="297"/>
                </a:cubicBezTo>
                <a:cubicBezTo>
                  <a:pt x="894" y="299"/>
                  <a:pt x="951" y="317"/>
                  <a:pt x="966" y="322"/>
                </a:cubicBezTo>
                <a:cubicBezTo>
                  <a:pt x="1012" y="337"/>
                  <a:pt x="1054" y="359"/>
                  <a:pt x="1102" y="373"/>
                </a:cubicBezTo>
                <a:cubicBezTo>
                  <a:pt x="1159" y="369"/>
                  <a:pt x="1224" y="388"/>
                  <a:pt x="1271" y="356"/>
                </a:cubicBezTo>
                <a:cubicBezTo>
                  <a:pt x="1333" y="314"/>
                  <a:pt x="1262" y="341"/>
                  <a:pt x="1322" y="322"/>
                </a:cubicBezTo>
                <a:cubicBezTo>
                  <a:pt x="1349" y="303"/>
                  <a:pt x="1379" y="290"/>
                  <a:pt x="1406" y="271"/>
                </a:cubicBezTo>
                <a:cubicBezTo>
                  <a:pt x="1432" y="233"/>
                  <a:pt x="1466" y="218"/>
                  <a:pt x="1508" y="203"/>
                </a:cubicBezTo>
                <a:cubicBezTo>
                  <a:pt x="1537" y="166"/>
                  <a:pt x="1548" y="156"/>
                  <a:pt x="1593" y="144"/>
                </a:cubicBezTo>
                <a:cubicBezTo>
                  <a:pt x="1620" y="104"/>
                  <a:pt x="1674" y="96"/>
                  <a:pt x="1720" y="85"/>
                </a:cubicBezTo>
                <a:cubicBezTo>
                  <a:pt x="1783" y="92"/>
                  <a:pt x="1843" y="103"/>
                  <a:pt x="1906" y="110"/>
                </a:cubicBezTo>
                <a:cubicBezTo>
                  <a:pt x="1976" y="133"/>
                  <a:pt x="1942" y="117"/>
                  <a:pt x="2008" y="161"/>
                </a:cubicBezTo>
                <a:cubicBezTo>
                  <a:pt x="2018" y="168"/>
                  <a:pt x="2026" y="177"/>
                  <a:pt x="2033" y="186"/>
                </a:cubicBezTo>
                <a:cubicBezTo>
                  <a:pt x="2040" y="194"/>
                  <a:pt x="2050" y="212"/>
                  <a:pt x="2050" y="212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cmpd="sng">
                <a:solidFill>
                  <a:srgbClr val="FF33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31" name="Rectangle 23">
            <a:extLst>
              <a:ext uri="{FF2B5EF4-FFF2-40B4-BE49-F238E27FC236}">
                <a16:creationId xmlns:a16="http://schemas.microsoft.com/office/drawing/2014/main" id="{D852D46D-86F8-41F2-AA78-704A1505B5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3644900"/>
            <a:ext cx="1511300" cy="1079500"/>
          </a:xfrm>
          <a:prstGeom prst="rect">
            <a:avLst/>
          </a:prstGeom>
          <a:solidFill>
            <a:schemeClr val="accent1"/>
          </a:solidFill>
          <a:ln w="3175">
            <a:solidFill>
              <a:srgbClr val="FF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32" name="Oval 24">
            <a:extLst>
              <a:ext uri="{FF2B5EF4-FFF2-40B4-BE49-F238E27FC236}">
                <a16:creationId xmlns:a16="http://schemas.microsoft.com/office/drawing/2014/main" id="{C4EC3BBB-12D3-4C01-B920-F7DEF98B0F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313" y="3500438"/>
            <a:ext cx="1368425" cy="12969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rgbClr val="FF006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33" name="AutoShape 25">
            <a:extLst>
              <a:ext uri="{FF2B5EF4-FFF2-40B4-BE49-F238E27FC236}">
                <a16:creationId xmlns:a16="http://schemas.microsoft.com/office/drawing/2014/main" id="{0D8E5510-7DE9-4E1D-A5DE-4914CC0091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563" y="3573463"/>
            <a:ext cx="1368425" cy="1081087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175">
            <a:solidFill>
              <a:srgbClr val="FF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34" name="Freeform 26">
            <a:extLst>
              <a:ext uri="{FF2B5EF4-FFF2-40B4-BE49-F238E27FC236}">
                <a16:creationId xmlns:a16="http://schemas.microsoft.com/office/drawing/2014/main" id="{94EE1190-69D1-45D1-BF90-A0E62CDBC76B}"/>
              </a:ext>
            </a:extLst>
          </p:cNvPr>
          <p:cNvSpPr>
            <a:spLocks/>
          </p:cNvSpPr>
          <p:nvPr/>
        </p:nvSpPr>
        <p:spPr bwMode="auto">
          <a:xfrm>
            <a:off x="6413500" y="3473450"/>
            <a:ext cx="1533525" cy="1287463"/>
          </a:xfrm>
          <a:custGeom>
            <a:avLst/>
            <a:gdLst>
              <a:gd name="T0" fmla="*/ 0 w 966"/>
              <a:gd name="T1" fmla="*/ 302 h 811"/>
              <a:gd name="T2" fmla="*/ 51 w 966"/>
              <a:gd name="T3" fmla="*/ 201 h 811"/>
              <a:gd name="T4" fmla="*/ 128 w 966"/>
              <a:gd name="T5" fmla="*/ 74 h 811"/>
              <a:gd name="T6" fmla="*/ 204 w 966"/>
              <a:gd name="T7" fmla="*/ 40 h 811"/>
              <a:gd name="T8" fmla="*/ 288 w 966"/>
              <a:gd name="T9" fmla="*/ 23 h 811"/>
              <a:gd name="T10" fmla="*/ 305 w 966"/>
              <a:gd name="T11" fmla="*/ 74 h 811"/>
              <a:gd name="T12" fmla="*/ 449 w 966"/>
              <a:gd name="T13" fmla="*/ 124 h 811"/>
              <a:gd name="T14" fmla="*/ 543 w 966"/>
              <a:gd name="T15" fmla="*/ 108 h 811"/>
              <a:gd name="T16" fmla="*/ 593 w 966"/>
              <a:gd name="T17" fmla="*/ 74 h 811"/>
              <a:gd name="T18" fmla="*/ 678 w 966"/>
              <a:gd name="T19" fmla="*/ 40 h 811"/>
              <a:gd name="T20" fmla="*/ 966 w 966"/>
              <a:gd name="T21" fmla="*/ 302 h 811"/>
              <a:gd name="T22" fmla="*/ 898 w 966"/>
              <a:gd name="T23" fmla="*/ 404 h 811"/>
              <a:gd name="T24" fmla="*/ 881 w 966"/>
              <a:gd name="T25" fmla="*/ 455 h 811"/>
              <a:gd name="T26" fmla="*/ 924 w 966"/>
              <a:gd name="T27" fmla="*/ 582 h 811"/>
              <a:gd name="T28" fmla="*/ 890 w 966"/>
              <a:gd name="T29" fmla="*/ 700 h 811"/>
              <a:gd name="T30" fmla="*/ 822 w 966"/>
              <a:gd name="T31" fmla="*/ 760 h 811"/>
              <a:gd name="T32" fmla="*/ 687 w 966"/>
              <a:gd name="T33" fmla="*/ 734 h 811"/>
              <a:gd name="T34" fmla="*/ 619 w 966"/>
              <a:gd name="T35" fmla="*/ 700 h 811"/>
              <a:gd name="T36" fmla="*/ 483 w 966"/>
              <a:gd name="T37" fmla="*/ 734 h 811"/>
              <a:gd name="T38" fmla="*/ 365 w 966"/>
              <a:gd name="T39" fmla="*/ 811 h 811"/>
              <a:gd name="T40" fmla="*/ 204 w 966"/>
              <a:gd name="T41" fmla="*/ 777 h 811"/>
              <a:gd name="T42" fmla="*/ 94 w 966"/>
              <a:gd name="T43" fmla="*/ 717 h 811"/>
              <a:gd name="T44" fmla="*/ 34 w 966"/>
              <a:gd name="T45" fmla="*/ 641 h 811"/>
              <a:gd name="T46" fmla="*/ 9 w 966"/>
              <a:gd name="T47" fmla="*/ 590 h 811"/>
              <a:gd name="T48" fmla="*/ 34 w 966"/>
              <a:gd name="T49" fmla="*/ 455 h 811"/>
              <a:gd name="T50" fmla="*/ 0 w 966"/>
              <a:gd name="T51" fmla="*/ 302 h 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66" h="811">
                <a:moveTo>
                  <a:pt x="0" y="302"/>
                </a:moveTo>
                <a:cubicBezTo>
                  <a:pt x="22" y="269"/>
                  <a:pt x="29" y="233"/>
                  <a:pt x="51" y="201"/>
                </a:cubicBezTo>
                <a:cubicBezTo>
                  <a:pt x="62" y="149"/>
                  <a:pt x="71" y="92"/>
                  <a:pt x="128" y="74"/>
                </a:cubicBezTo>
                <a:cubicBezTo>
                  <a:pt x="153" y="57"/>
                  <a:pt x="175" y="49"/>
                  <a:pt x="204" y="40"/>
                </a:cubicBezTo>
                <a:cubicBezTo>
                  <a:pt x="238" y="5"/>
                  <a:pt x="244" y="0"/>
                  <a:pt x="288" y="23"/>
                </a:cubicBezTo>
                <a:cubicBezTo>
                  <a:pt x="294" y="40"/>
                  <a:pt x="294" y="60"/>
                  <a:pt x="305" y="74"/>
                </a:cubicBezTo>
                <a:cubicBezTo>
                  <a:pt x="323" y="97"/>
                  <a:pt x="418" y="116"/>
                  <a:pt x="449" y="124"/>
                </a:cubicBezTo>
                <a:cubicBezTo>
                  <a:pt x="481" y="120"/>
                  <a:pt x="515" y="124"/>
                  <a:pt x="543" y="108"/>
                </a:cubicBezTo>
                <a:cubicBezTo>
                  <a:pt x="630" y="58"/>
                  <a:pt x="516" y="99"/>
                  <a:pt x="593" y="74"/>
                </a:cubicBezTo>
                <a:cubicBezTo>
                  <a:pt x="621" y="56"/>
                  <a:pt x="647" y="50"/>
                  <a:pt x="678" y="40"/>
                </a:cubicBezTo>
                <a:cubicBezTo>
                  <a:pt x="817" y="59"/>
                  <a:pt x="923" y="168"/>
                  <a:pt x="966" y="302"/>
                </a:cubicBezTo>
                <a:cubicBezTo>
                  <a:pt x="941" y="340"/>
                  <a:pt x="938" y="378"/>
                  <a:pt x="898" y="404"/>
                </a:cubicBezTo>
                <a:cubicBezTo>
                  <a:pt x="892" y="421"/>
                  <a:pt x="877" y="438"/>
                  <a:pt x="881" y="455"/>
                </a:cubicBezTo>
                <a:cubicBezTo>
                  <a:pt x="901" y="545"/>
                  <a:pt x="900" y="513"/>
                  <a:pt x="924" y="582"/>
                </a:cubicBezTo>
                <a:cubicBezTo>
                  <a:pt x="907" y="759"/>
                  <a:pt x="940" y="625"/>
                  <a:pt x="890" y="700"/>
                </a:cubicBezTo>
                <a:cubicBezTo>
                  <a:pt x="859" y="747"/>
                  <a:pt x="892" y="745"/>
                  <a:pt x="822" y="760"/>
                </a:cubicBezTo>
                <a:cubicBezTo>
                  <a:pt x="777" y="752"/>
                  <a:pt x="729" y="752"/>
                  <a:pt x="687" y="734"/>
                </a:cubicBezTo>
                <a:cubicBezTo>
                  <a:pt x="664" y="724"/>
                  <a:pt x="619" y="700"/>
                  <a:pt x="619" y="700"/>
                </a:cubicBezTo>
                <a:cubicBezTo>
                  <a:pt x="508" y="712"/>
                  <a:pt x="558" y="711"/>
                  <a:pt x="483" y="734"/>
                </a:cubicBezTo>
                <a:cubicBezTo>
                  <a:pt x="460" y="770"/>
                  <a:pt x="407" y="796"/>
                  <a:pt x="365" y="811"/>
                </a:cubicBezTo>
                <a:cubicBezTo>
                  <a:pt x="226" y="800"/>
                  <a:pt x="289" y="804"/>
                  <a:pt x="204" y="777"/>
                </a:cubicBezTo>
                <a:cubicBezTo>
                  <a:pt x="171" y="752"/>
                  <a:pt x="133" y="731"/>
                  <a:pt x="94" y="717"/>
                </a:cubicBezTo>
                <a:cubicBezTo>
                  <a:pt x="75" y="689"/>
                  <a:pt x="52" y="669"/>
                  <a:pt x="34" y="641"/>
                </a:cubicBezTo>
                <a:cubicBezTo>
                  <a:pt x="28" y="623"/>
                  <a:pt x="11" y="609"/>
                  <a:pt x="9" y="590"/>
                </a:cubicBezTo>
                <a:cubicBezTo>
                  <a:pt x="5" y="541"/>
                  <a:pt x="23" y="501"/>
                  <a:pt x="34" y="455"/>
                </a:cubicBezTo>
                <a:cubicBezTo>
                  <a:pt x="24" y="400"/>
                  <a:pt x="14" y="354"/>
                  <a:pt x="0" y="30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cmpd="sng">
                <a:solidFill>
                  <a:srgbClr val="FF006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35" name="Line 27">
            <a:extLst>
              <a:ext uri="{FF2B5EF4-FFF2-40B4-BE49-F238E27FC236}">
                <a16:creationId xmlns:a16="http://schemas.microsoft.com/office/drawing/2014/main" id="{8A74F507-CF11-487D-9662-A8C20104A80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750" y="3644900"/>
            <a:ext cx="15113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36" name="Line 28">
            <a:extLst>
              <a:ext uri="{FF2B5EF4-FFF2-40B4-BE49-F238E27FC236}">
                <a16:creationId xmlns:a16="http://schemas.microsoft.com/office/drawing/2014/main" id="{DC81476E-B88E-42F4-94DB-3E7E7F60F651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1050" y="3644900"/>
            <a:ext cx="0" cy="10795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37" name="Line 29">
            <a:extLst>
              <a:ext uri="{FF2B5EF4-FFF2-40B4-BE49-F238E27FC236}">
                <a16:creationId xmlns:a16="http://schemas.microsoft.com/office/drawing/2014/main" id="{B934B5CF-E967-4D20-8909-9CF67ECB534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9750" y="4724400"/>
            <a:ext cx="1439863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38" name="Line 30">
            <a:extLst>
              <a:ext uri="{FF2B5EF4-FFF2-40B4-BE49-F238E27FC236}">
                <a16:creationId xmlns:a16="http://schemas.microsoft.com/office/drawing/2014/main" id="{3DA27616-073B-4AE8-A4D4-176666DED9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9750" y="3644900"/>
            <a:ext cx="0" cy="10795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39" name="Line 31">
            <a:extLst>
              <a:ext uri="{FF2B5EF4-FFF2-40B4-BE49-F238E27FC236}">
                <a16:creationId xmlns:a16="http://schemas.microsoft.com/office/drawing/2014/main" id="{5D2B553E-5B0C-4A28-BBAF-9146C083959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00563" y="3573463"/>
            <a:ext cx="647700" cy="10795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40" name="Line 32">
            <a:extLst>
              <a:ext uri="{FF2B5EF4-FFF2-40B4-BE49-F238E27FC236}">
                <a16:creationId xmlns:a16="http://schemas.microsoft.com/office/drawing/2014/main" id="{CCFF253D-13AD-4F2B-9CB5-A235BE490A78}"/>
              </a:ext>
            </a:extLst>
          </p:cNvPr>
          <p:cNvSpPr>
            <a:spLocks noChangeShapeType="1"/>
          </p:cNvSpPr>
          <p:nvPr/>
        </p:nvSpPr>
        <p:spPr bwMode="auto">
          <a:xfrm>
            <a:off x="5148263" y="3573463"/>
            <a:ext cx="719137" cy="10795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41" name="Line 33">
            <a:extLst>
              <a:ext uri="{FF2B5EF4-FFF2-40B4-BE49-F238E27FC236}">
                <a16:creationId xmlns:a16="http://schemas.microsoft.com/office/drawing/2014/main" id="{5A2E6E86-1FC5-4965-9E76-4A71D24A83B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00563" y="4652963"/>
            <a:ext cx="1366837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42" name="Line 34">
            <a:extLst>
              <a:ext uri="{FF2B5EF4-FFF2-40B4-BE49-F238E27FC236}">
                <a16:creationId xmlns:a16="http://schemas.microsoft.com/office/drawing/2014/main" id="{DE7EC200-E60E-4BFE-9E94-18255A0BB9C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71775" y="4581525"/>
            <a:ext cx="504825" cy="2159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43" name="Line 35">
            <a:extLst>
              <a:ext uri="{FF2B5EF4-FFF2-40B4-BE49-F238E27FC236}">
                <a16:creationId xmlns:a16="http://schemas.microsoft.com/office/drawing/2014/main" id="{376924A8-7DE2-409F-80DB-59224E29A23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627313" y="4076700"/>
            <a:ext cx="215900" cy="5048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44" name="Line 36">
            <a:extLst>
              <a:ext uri="{FF2B5EF4-FFF2-40B4-BE49-F238E27FC236}">
                <a16:creationId xmlns:a16="http://schemas.microsoft.com/office/drawing/2014/main" id="{BDCC321C-58C2-4B1F-A4EF-062D0BB984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27313" y="3573463"/>
            <a:ext cx="360362" cy="50323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45" name="Line 37">
            <a:extLst>
              <a:ext uri="{FF2B5EF4-FFF2-40B4-BE49-F238E27FC236}">
                <a16:creationId xmlns:a16="http://schemas.microsoft.com/office/drawing/2014/main" id="{95F6B29D-D58C-4F82-B89D-0D0E6D0FA18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87675" y="3500438"/>
            <a:ext cx="504825" cy="144462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46" name="Line 38">
            <a:extLst>
              <a:ext uri="{FF2B5EF4-FFF2-40B4-BE49-F238E27FC236}">
                <a16:creationId xmlns:a16="http://schemas.microsoft.com/office/drawing/2014/main" id="{7D3FD2FC-D4B1-4F3B-8365-350420DAE9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2500" y="3500438"/>
            <a:ext cx="503238" cy="43338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47" name="Line 39">
            <a:extLst>
              <a:ext uri="{FF2B5EF4-FFF2-40B4-BE49-F238E27FC236}">
                <a16:creationId xmlns:a16="http://schemas.microsoft.com/office/drawing/2014/main" id="{6829F1CC-A1CE-4BF9-8236-99BAEF0DD901}"/>
              </a:ext>
            </a:extLst>
          </p:cNvPr>
          <p:cNvSpPr>
            <a:spLocks noChangeShapeType="1"/>
          </p:cNvSpPr>
          <p:nvPr/>
        </p:nvSpPr>
        <p:spPr bwMode="auto">
          <a:xfrm>
            <a:off x="3924300" y="3933825"/>
            <a:ext cx="71438" cy="50323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48" name="Line 40">
            <a:extLst>
              <a:ext uri="{FF2B5EF4-FFF2-40B4-BE49-F238E27FC236}">
                <a16:creationId xmlns:a16="http://schemas.microsoft.com/office/drawing/2014/main" id="{69CBBBF4-A40C-4BEA-8063-199BFCA55DE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35375" y="4365625"/>
            <a:ext cx="360363" cy="35877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49" name="Line 41">
            <a:extLst>
              <a:ext uri="{FF2B5EF4-FFF2-40B4-BE49-F238E27FC236}">
                <a16:creationId xmlns:a16="http://schemas.microsoft.com/office/drawing/2014/main" id="{072569F6-9FB1-46DE-9CE6-E81BF00D54E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76600" y="4652963"/>
            <a:ext cx="358775" cy="144462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50" name="Line 42">
            <a:extLst>
              <a:ext uri="{FF2B5EF4-FFF2-40B4-BE49-F238E27FC236}">
                <a16:creationId xmlns:a16="http://schemas.microsoft.com/office/drawing/2014/main" id="{FEDF3D0A-4576-4792-8922-259978EA8C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43663" y="4076700"/>
            <a:ext cx="0" cy="360363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51" name="Line 43">
            <a:extLst>
              <a:ext uri="{FF2B5EF4-FFF2-40B4-BE49-F238E27FC236}">
                <a16:creationId xmlns:a16="http://schemas.microsoft.com/office/drawing/2014/main" id="{45CAFB57-5C1A-4E0D-82CA-8E737609656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43663" y="3644900"/>
            <a:ext cx="73025" cy="431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52" name="Line 44">
            <a:extLst>
              <a:ext uri="{FF2B5EF4-FFF2-40B4-BE49-F238E27FC236}">
                <a16:creationId xmlns:a16="http://schemas.microsoft.com/office/drawing/2014/main" id="{001C475A-FD0A-4DF1-A476-98A0707352B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516688" y="3500438"/>
            <a:ext cx="287337" cy="2159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53" name="Line 45">
            <a:extLst>
              <a:ext uri="{FF2B5EF4-FFF2-40B4-BE49-F238E27FC236}">
                <a16:creationId xmlns:a16="http://schemas.microsoft.com/office/drawing/2014/main" id="{93E2ECA6-08CB-49B1-B8A5-BE23A4EE920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4025" y="3500438"/>
            <a:ext cx="360363" cy="144462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54" name="Line 46">
            <a:extLst>
              <a:ext uri="{FF2B5EF4-FFF2-40B4-BE49-F238E27FC236}">
                <a16:creationId xmlns:a16="http://schemas.microsoft.com/office/drawing/2014/main" id="{67FF557C-D3FE-4912-BC3C-595378B985C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64388" y="3500438"/>
            <a:ext cx="360362" cy="144462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55" name="Line 47">
            <a:extLst>
              <a:ext uri="{FF2B5EF4-FFF2-40B4-BE49-F238E27FC236}">
                <a16:creationId xmlns:a16="http://schemas.microsoft.com/office/drawing/2014/main" id="{794D0A53-D9DB-4298-AF12-590CAFD9781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3500438"/>
            <a:ext cx="431800" cy="43338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56" name="Line 48">
            <a:extLst>
              <a:ext uri="{FF2B5EF4-FFF2-40B4-BE49-F238E27FC236}">
                <a16:creationId xmlns:a16="http://schemas.microsoft.com/office/drawing/2014/main" id="{42240F68-22A9-4BA3-9209-3C9215C4A52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812088" y="3860800"/>
            <a:ext cx="144462" cy="2889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57" name="Line 49">
            <a:extLst>
              <a:ext uri="{FF2B5EF4-FFF2-40B4-BE49-F238E27FC236}">
                <a16:creationId xmlns:a16="http://schemas.microsoft.com/office/drawing/2014/main" id="{89F9A9C9-C5CE-449E-A764-D00B09D68392}"/>
              </a:ext>
            </a:extLst>
          </p:cNvPr>
          <p:cNvSpPr>
            <a:spLocks noChangeShapeType="1"/>
          </p:cNvSpPr>
          <p:nvPr/>
        </p:nvSpPr>
        <p:spPr bwMode="auto">
          <a:xfrm>
            <a:off x="7812088" y="4076700"/>
            <a:ext cx="73025" cy="576263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58" name="Line 50">
            <a:extLst>
              <a:ext uri="{FF2B5EF4-FFF2-40B4-BE49-F238E27FC236}">
                <a16:creationId xmlns:a16="http://schemas.microsoft.com/office/drawing/2014/main" id="{BEFD3746-193E-41FB-B51C-8288DF0330A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380288" y="4581525"/>
            <a:ext cx="504825" cy="7143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59" name="Line 51">
            <a:extLst>
              <a:ext uri="{FF2B5EF4-FFF2-40B4-BE49-F238E27FC236}">
                <a16:creationId xmlns:a16="http://schemas.microsoft.com/office/drawing/2014/main" id="{B9A356F1-AE4C-4454-89C6-9937C8F9A3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77050" y="4581525"/>
            <a:ext cx="574675" cy="14287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60" name="Line 52">
            <a:extLst>
              <a:ext uri="{FF2B5EF4-FFF2-40B4-BE49-F238E27FC236}">
                <a16:creationId xmlns:a16="http://schemas.microsoft.com/office/drawing/2014/main" id="{BB57E385-B3F6-4E7F-AB49-C20BA7A1C74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443663" y="4437063"/>
            <a:ext cx="433387" cy="28733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 sz="280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2824BE4F-C0A7-4259-BC07-1E95C1CE18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Бесструктурный векторный формат (формат «спагетти»: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E7F2DFA2-61F5-4532-B887-60BF0D2C6C9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920875"/>
            <a:ext cx="9144000" cy="4521200"/>
          </a:xfrm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ru-RU" altLang="ru-KZ" sz="3200" b="1" dirty="0">
                <a:solidFill>
                  <a:schemeClr val="accent2">
                    <a:lumMod val="50000"/>
                  </a:schemeClr>
                </a:solidFill>
              </a:rPr>
              <a:t>Разновидность векторного представления линейных и площадных объектов в виде набора векторов без учета  пространственных отношений между  объектами</a:t>
            </a:r>
          </a:p>
        </p:txBody>
      </p:sp>
      <p:sp>
        <p:nvSpPr>
          <p:cNvPr id="10245" name="Oval 5">
            <a:extLst>
              <a:ext uri="{FF2B5EF4-FFF2-40B4-BE49-F238E27FC236}">
                <a16:creationId xmlns:a16="http://schemas.microsoft.com/office/drawing/2014/main" id="{C9DF0B96-15C0-4A7F-84DD-D10BB42CF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652963"/>
            <a:ext cx="2016125" cy="10080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0246" name="Freeform 6">
            <a:extLst>
              <a:ext uri="{FF2B5EF4-FFF2-40B4-BE49-F238E27FC236}">
                <a16:creationId xmlns:a16="http://schemas.microsoft.com/office/drawing/2014/main" id="{75386D80-9D4E-4808-BAAB-6AD2CBB66246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0247" name="Line 7">
            <a:extLst>
              <a:ext uri="{FF2B5EF4-FFF2-40B4-BE49-F238E27FC236}">
                <a16:creationId xmlns:a16="http://schemas.microsoft.com/office/drawing/2014/main" id="{32548AAA-8B60-4FE3-89C2-EFBB6D6E65B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29225"/>
            <a:ext cx="611188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0248" name="Line 8">
            <a:extLst>
              <a:ext uri="{FF2B5EF4-FFF2-40B4-BE49-F238E27FC236}">
                <a16:creationId xmlns:a16="http://schemas.microsoft.com/office/drawing/2014/main" id="{EDE12C34-CC9B-4651-954B-6AFAFDE715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1188" y="4724400"/>
            <a:ext cx="431800" cy="5048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0249" name="Line 9">
            <a:extLst>
              <a:ext uri="{FF2B5EF4-FFF2-40B4-BE49-F238E27FC236}">
                <a16:creationId xmlns:a16="http://schemas.microsoft.com/office/drawing/2014/main" id="{7EE394C9-E4D7-44DC-804B-E859E0778652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2988" y="4724400"/>
            <a:ext cx="1225550" cy="730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0250" name="Line 10">
            <a:extLst>
              <a:ext uri="{FF2B5EF4-FFF2-40B4-BE49-F238E27FC236}">
                <a16:creationId xmlns:a16="http://schemas.microsoft.com/office/drawing/2014/main" id="{66595369-4536-4DD1-8EA5-1B9597E1118D}"/>
              </a:ext>
            </a:extLst>
          </p:cNvPr>
          <p:cNvSpPr>
            <a:spLocks noChangeShapeType="1"/>
          </p:cNvSpPr>
          <p:nvPr/>
        </p:nvSpPr>
        <p:spPr bwMode="auto">
          <a:xfrm>
            <a:off x="2268538" y="4797425"/>
            <a:ext cx="503237" cy="360363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0251" name="Line 11">
            <a:extLst>
              <a:ext uri="{FF2B5EF4-FFF2-40B4-BE49-F238E27FC236}">
                <a16:creationId xmlns:a16="http://schemas.microsoft.com/office/drawing/2014/main" id="{F81607E3-3E98-44F7-8378-ECEEC9397D7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00338" y="5157788"/>
            <a:ext cx="503237" cy="7143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0258" name="Text Box 18">
            <a:extLst>
              <a:ext uri="{FF2B5EF4-FFF2-40B4-BE49-F238E27FC236}">
                <a16:creationId xmlns:a16="http://schemas.microsoft.com/office/drawing/2014/main" id="{4C26125B-2952-4D4E-9E3A-65FC306E8F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92825"/>
            <a:ext cx="39243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>
                <a:solidFill>
                  <a:srgbClr val="FF3300"/>
                </a:solidFill>
              </a:rPr>
              <a:t>Дорога</a:t>
            </a:r>
            <a:r>
              <a:rPr lang="ru-RU" altLang="ru-KZ" sz="2800" b="1"/>
              <a:t> по краю </a:t>
            </a:r>
            <a:r>
              <a:rPr lang="ru-RU" altLang="ru-KZ" sz="2800" b="1">
                <a:solidFill>
                  <a:srgbClr val="0000FF"/>
                </a:solidFill>
              </a:rPr>
              <a:t>леса</a:t>
            </a:r>
          </a:p>
        </p:txBody>
      </p:sp>
      <p:grpSp>
        <p:nvGrpSpPr>
          <p:cNvPr id="10262" name="Group 22">
            <a:extLst>
              <a:ext uri="{FF2B5EF4-FFF2-40B4-BE49-F238E27FC236}">
                <a16:creationId xmlns:a16="http://schemas.microsoft.com/office/drawing/2014/main" id="{D65635CD-7773-4F69-A930-F6E6CEA343B2}"/>
              </a:ext>
            </a:extLst>
          </p:cNvPr>
          <p:cNvGrpSpPr>
            <a:grpSpLocks/>
          </p:cNvGrpSpPr>
          <p:nvPr/>
        </p:nvGrpSpPr>
        <p:grpSpPr bwMode="auto">
          <a:xfrm>
            <a:off x="611188" y="4581525"/>
            <a:ext cx="1944687" cy="1079500"/>
            <a:chOff x="385" y="2886"/>
            <a:chExt cx="1225" cy="680"/>
          </a:xfrm>
        </p:grpSpPr>
        <p:sp>
          <p:nvSpPr>
            <p:cNvPr id="10252" name="Line 12">
              <a:extLst>
                <a:ext uri="{FF2B5EF4-FFF2-40B4-BE49-F238E27FC236}">
                  <a16:creationId xmlns:a16="http://schemas.microsoft.com/office/drawing/2014/main" id="{9D5DFDF2-7B34-4E10-A434-AA83CF6B6B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1" y="3475"/>
              <a:ext cx="635" cy="91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0253" name="Line 13">
              <a:extLst>
                <a:ext uri="{FF2B5EF4-FFF2-40B4-BE49-F238E27FC236}">
                  <a16:creationId xmlns:a16="http://schemas.microsoft.com/office/drawing/2014/main" id="{F0B08E11-31DF-4391-AE16-B57A311815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6" y="3339"/>
              <a:ext cx="454" cy="227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0254" name="Line 14">
              <a:extLst>
                <a:ext uri="{FF2B5EF4-FFF2-40B4-BE49-F238E27FC236}">
                  <a16:creationId xmlns:a16="http://schemas.microsoft.com/office/drawing/2014/main" id="{B3532F9B-5A8F-4828-B0FC-15834D59E4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474" y="3022"/>
              <a:ext cx="136" cy="317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0255" name="Line 15">
              <a:extLst>
                <a:ext uri="{FF2B5EF4-FFF2-40B4-BE49-F238E27FC236}">
                  <a16:creationId xmlns:a16="http://schemas.microsoft.com/office/drawing/2014/main" id="{ABEE07C8-2B81-4B46-8E0B-BE1E49B4CF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20" y="2886"/>
              <a:ext cx="454" cy="136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0256" name="Line 16">
              <a:extLst>
                <a:ext uri="{FF2B5EF4-FFF2-40B4-BE49-F238E27FC236}">
                  <a16:creationId xmlns:a16="http://schemas.microsoft.com/office/drawing/2014/main" id="{14648DFD-3FDE-4368-8F6B-B7BC15F6F2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5" y="2886"/>
              <a:ext cx="635" cy="227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0257" name="Line 17">
              <a:extLst>
                <a:ext uri="{FF2B5EF4-FFF2-40B4-BE49-F238E27FC236}">
                  <a16:creationId xmlns:a16="http://schemas.microsoft.com/office/drawing/2014/main" id="{1815F89E-64A5-4F0E-BCE0-D3B268BD14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" y="3113"/>
              <a:ext cx="136" cy="408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0259" name="Text Box 19">
              <a:extLst>
                <a:ext uri="{FF2B5EF4-FFF2-40B4-BE49-F238E27FC236}">
                  <a16:creationId xmlns:a16="http://schemas.microsoft.com/office/drawing/2014/main" id="{63F4B6F4-87EA-4181-B6A6-CC3F516CD0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3022"/>
              <a:ext cx="771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KZ" sz="3200" b="1">
                  <a:solidFill>
                    <a:srgbClr val="0000FF"/>
                  </a:solidFill>
                </a:rPr>
                <a:t>ЛЕС</a:t>
              </a:r>
            </a:p>
          </p:txBody>
        </p:sp>
      </p:grpSp>
      <p:sp>
        <p:nvSpPr>
          <p:cNvPr id="10260" name="Text Box 20">
            <a:extLst>
              <a:ext uri="{FF2B5EF4-FFF2-40B4-BE49-F238E27FC236}">
                <a16:creationId xmlns:a16="http://schemas.microsoft.com/office/drawing/2014/main" id="{3EE47A48-03D9-40D8-9732-670923BE7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4508500"/>
            <a:ext cx="18002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>
                <a:solidFill>
                  <a:srgbClr val="FF0066"/>
                </a:solidFill>
              </a:rPr>
              <a:t>ДОРОГА</a:t>
            </a:r>
          </a:p>
        </p:txBody>
      </p:sp>
      <p:grpSp>
        <p:nvGrpSpPr>
          <p:cNvPr id="10263" name="Group 23">
            <a:extLst>
              <a:ext uri="{FF2B5EF4-FFF2-40B4-BE49-F238E27FC236}">
                <a16:creationId xmlns:a16="http://schemas.microsoft.com/office/drawing/2014/main" id="{3004635B-A022-4744-A310-EFF5138B5106}"/>
              </a:ext>
            </a:extLst>
          </p:cNvPr>
          <p:cNvGrpSpPr>
            <a:grpSpLocks/>
          </p:cNvGrpSpPr>
          <p:nvPr/>
        </p:nvGrpSpPr>
        <p:grpSpPr bwMode="auto">
          <a:xfrm>
            <a:off x="4859338" y="4652963"/>
            <a:ext cx="1944687" cy="1079500"/>
            <a:chOff x="385" y="2886"/>
            <a:chExt cx="1225" cy="680"/>
          </a:xfrm>
        </p:grpSpPr>
        <p:sp>
          <p:nvSpPr>
            <p:cNvPr id="10264" name="Line 24">
              <a:extLst>
                <a:ext uri="{FF2B5EF4-FFF2-40B4-BE49-F238E27FC236}">
                  <a16:creationId xmlns:a16="http://schemas.microsoft.com/office/drawing/2014/main" id="{D67F9D22-5D62-469E-A86B-12BEE3CB1B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1" y="3475"/>
              <a:ext cx="635" cy="91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0265" name="Line 25">
              <a:extLst>
                <a:ext uri="{FF2B5EF4-FFF2-40B4-BE49-F238E27FC236}">
                  <a16:creationId xmlns:a16="http://schemas.microsoft.com/office/drawing/2014/main" id="{5CCAD7C9-5332-485C-86E9-CA1E6C9B90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6" y="3339"/>
              <a:ext cx="454" cy="227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0266" name="Line 26">
              <a:extLst>
                <a:ext uri="{FF2B5EF4-FFF2-40B4-BE49-F238E27FC236}">
                  <a16:creationId xmlns:a16="http://schemas.microsoft.com/office/drawing/2014/main" id="{298A2B19-05BF-43D4-845A-58CFB5D9FB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474" y="3022"/>
              <a:ext cx="136" cy="317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0267" name="Line 27">
              <a:extLst>
                <a:ext uri="{FF2B5EF4-FFF2-40B4-BE49-F238E27FC236}">
                  <a16:creationId xmlns:a16="http://schemas.microsoft.com/office/drawing/2014/main" id="{F5B5C613-4CDC-4D52-ADEC-4CBE027559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20" y="2886"/>
              <a:ext cx="454" cy="136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0268" name="Line 28">
              <a:extLst>
                <a:ext uri="{FF2B5EF4-FFF2-40B4-BE49-F238E27FC236}">
                  <a16:creationId xmlns:a16="http://schemas.microsoft.com/office/drawing/2014/main" id="{1E15FB49-DA4C-4B10-9A38-DAA9C817D7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5" y="2886"/>
              <a:ext cx="635" cy="227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0269" name="Line 29">
              <a:extLst>
                <a:ext uri="{FF2B5EF4-FFF2-40B4-BE49-F238E27FC236}">
                  <a16:creationId xmlns:a16="http://schemas.microsoft.com/office/drawing/2014/main" id="{7345A9AA-4216-4BB1-8EAF-1126BE277B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" y="3113"/>
              <a:ext cx="136" cy="408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0270" name="Text Box 30">
              <a:extLst>
                <a:ext uri="{FF2B5EF4-FFF2-40B4-BE49-F238E27FC236}">
                  <a16:creationId xmlns:a16="http://schemas.microsoft.com/office/drawing/2014/main" id="{0210A712-9F54-4927-B434-094CD6FE00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3022"/>
              <a:ext cx="771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KZ" sz="3200" b="1" dirty="0">
                  <a:solidFill>
                    <a:srgbClr val="0000FF"/>
                  </a:solidFill>
                </a:rPr>
                <a:t>ЛЕС</a:t>
              </a:r>
            </a:p>
          </p:txBody>
        </p:sp>
      </p:grpSp>
      <p:sp>
        <p:nvSpPr>
          <p:cNvPr id="10271" name="Line 31">
            <a:extLst>
              <a:ext uri="{FF2B5EF4-FFF2-40B4-BE49-F238E27FC236}">
                <a16:creationId xmlns:a16="http://schemas.microsoft.com/office/drawing/2014/main" id="{463C4414-B221-4BA4-980E-4DEB736ED487}"/>
              </a:ext>
            </a:extLst>
          </p:cNvPr>
          <p:cNvSpPr>
            <a:spLocks noChangeShapeType="1"/>
          </p:cNvSpPr>
          <p:nvPr/>
        </p:nvSpPr>
        <p:spPr bwMode="auto">
          <a:xfrm>
            <a:off x="6300788" y="5661025"/>
            <a:ext cx="935037" cy="2159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0272" name="Line 32">
            <a:extLst>
              <a:ext uri="{FF2B5EF4-FFF2-40B4-BE49-F238E27FC236}">
                <a16:creationId xmlns:a16="http://schemas.microsoft.com/office/drawing/2014/main" id="{F6F9C674-3BFF-4A0A-9651-13240278AE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5825" y="5876925"/>
            <a:ext cx="720725" cy="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0273" name="Line 33">
            <a:extLst>
              <a:ext uri="{FF2B5EF4-FFF2-40B4-BE49-F238E27FC236}">
                <a16:creationId xmlns:a16="http://schemas.microsoft.com/office/drawing/2014/main" id="{EC3617A3-091D-4841-91B1-9CF6E30FE74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75688" y="5013325"/>
            <a:ext cx="144462" cy="6477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0274" name="Line 34">
            <a:extLst>
              <a:ext uri="{FF2B5EF4-FFF2-40B4-BE49-F238E27FC236}">
                <a16:creationId xmlns:a16="http://schemas.microsoft.com/office/drawing/2014/main" id="{694F638E-E76F-4C98-93F6-AA04EC65A92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308850" y="4508500"/>
            <a:ext cx="935038" cy="144463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0275" name="Line 35">
            <a:extLst>
              <a:ext uri="{FF2B5EF4-FFF2-40B4-BE49-F238E27FC236}">
                <a16:creationId xmlns:a16="http://schemas.microsoft.com/office/drawing/2014/main" id="{A1590278-31F6-4517-9DE8-6380C217EC7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27763" y="4508500"/>
            <a:ext cx="1081087" cy="288925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0276" name="Line 36">
            <a:extLst>
              <a:ext uri="{FF2B5EF4-FFF2-40B4-BE49-F238E27FC236}">
                <a16:creationId xmlns:a16="http://schemas.microsoft.com/office/drawing/2014/main" id="{7F03A574-C049-49C9-B2A3-453F19C02812}"/>
              </a:ext>
            </a:extLst>
          </p:cNvPr>
          <p:cNvSpPr>
            <a:spLocks noChangeShapeType="1"/>
          </p:cNvSpPr>
          <p:nvPr/>
        </p:nvSpPr>
        <p:spPr bwMode="auto">
          <a:xfrm>
            <a:off x="6300788" y="4797425"/>
            <a:ext cx="431800" cy="360363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0277" name="Line 37">
            <a:extLst>
              <a:ext uri="{FF2B5EF4-FFF2-40B4-BE49-F238E27FC236}">
                <a16:creationId xmlns:a16="http://schemas.microsoft.com/office/drawing/2014/main" id="{AFAAB754-3D0B-4DB5-A12D-1D9A293F46E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00788" y="5157788"/>
            <a:ext cx="431800" cy="4318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0278" name="Line 38">
            <a:extLst>
              <a:ext uri="{FF2B5EF4-FFF2-40B4-BE49-F238E27FC236}">
                <a16:creationId xmlns:a16="http://schemas.microsoft.com/office/drawing/2014/main" id="{536A03FB-497A-4616-B01B-F2342C528A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56550" y="5661025"/>
            <a:ext cx="719138" cy="2159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0279" name="Line 39">
            <a:extLst>
              <a:ext uri="{FF2B5EF4-FFF2-40B4-BE49-F238E27FC236}">
                <a16:creationId xmlns:a16="http://schemas.microsoft.com/office/drawing/2014/main" id="{3256A7A5-60ED-4043-880D-CA411153E53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243888" y="4652963"/>
            <a:ext cx="576262" cy="360362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0280" name="Text Box 40">
            <a:extLst>
              <a:ext uri="{FF2B5EF4-FFF2-40B4-BE49-F238E27FC236}">
                <a16:creationId xmlns:a16="http://schemas.microsoft.com/office/drawing/2014/main" id="{30FED7B6-7E21-4174-92A8-591585D15F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488" y="4868863"/>
            <a:ext cx="1584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>
                <a:solidFill>
                  <a:srgbClr val="009900"/>
                </a:solidFill>
              </a:rPr>
              <a:t>ПАШНЯ</a:t>
            </a:r>
          </a:p>
        </p:txBody>
      </p:sp>
      <p:sp>
        <p:nvSpPr>
          <p:cNvPr id="10281" name="Text Box 41">
            <a:extLst>
              <a:ext uri="{FF2B5EF4-FFF2-40B4-BE49-F238E27FC236}">
                <a16:creationId xmlns:a16="http://schemas.microsoft.com/office/drawing/2014/main" id="{FA515874-A8A9-485D-A8EA-492BCECFB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6021388"/>
            <a:ext cx="49323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>
                <a:solidFill>
                  <a:srgbClr val="009900"/>
                </a:solidFill>
              </a:rPr>
              <a:t>Пашня</a:t>
            </a:r>
            <a:r>
              <a:rPr lang="ru-RU" altLang="ru-KZ" sz="2800" b="1"/>
              <a:t> примыкает к </a:t>
            </a:r>
            <a:r>
              <a:rPr lang="ru-RU" altLang="ru-KZ" sz="2800" b="1">
                <a:solidFill>
                  <a:srgbClr val="0000FF"/>
                </a:solidFill>
              </a:rPr>
              <a:t>лесу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0B8E3502-905C-43F6-AEEB-2F30A540CA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altLang="ru-KZ" sz="4000" b="1">
                <a:solidFill>
                  <a:srgbClr val="0000FF"/>
                </a:solidFill>
              </a:rPr>
              <a:t>Топологический векторный формат («линейно-узловой»):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F41D4B39-E75F-4754-8E06-5F3F243F2E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557338"/>
            <a:ext cx="9144000" cy="4884737"/>
          </a:xfrm>
        </p:spPr>
        <p:txBody>
          <a:bodyPr/>
          <a:lstStyle/>
          <a:p>
            <a:pPr algn="just">
              <a:buFontTx/>
              <a:buNone/>
            </a:pPr>
            <a:r>
              <a:rPr lang="ru-RU" altLang="ru-KZ" b="1"/>
              <a:t>Разновидность векторного представления линейных и площадных объектов в виде набора векторов с  учетом  пространственных отношений между  объектами (т.е. с учетом </a:t>
            </a:r>
            <a:r>
              <a:rPr lang="ru-RU" altLang="ru-KZ" b="1">
                <a:solidFill>
                  <a:srgbClr val="0000FF"/>
                </a:solidFill>
              </a:rPr>
              <a:t>топологии)</a:t>
            </a:r>
          </a:p>
        </p:txBody>
      </p:sp>
      <p:sp>
        <p:nvSpPr>
          <p:cNvPr id="18436" name="Oval 4">
            <a:extLst>
              <a:ext uri="{FF2B5EF4-FFF2-40B4-BE49-F238E27FC236}">
                <a16:creationId xmlns:a16="http://schemas.microsoft.com/office/drawing/2014/main" id="{70BE4B06-EEE4-4537-BB11-329490CD37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223555"/>
            <a:ext cx="2016125" cy="10080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37" name="Freeform 5">
            <a:extLst>
              <a:ext uri="{FF2B5EF4-FFF2-40B4-BE49-F238E27FC236}">
                <a16:creationId xmlns:a16="http://schemas.microsoft.com/office/drawing/2014/main" id="{7F274C1F-9890-4AB3-BB6A-AFA223D97B47}"/>
              </a:ext>
            </a:extLst>
          </p:cNvPr>
          <p:cNvSpPr>
            <a:spLocks/>
          </p:cNvSpPr>
          <p:nvPr/>
        </p:nvSpPr>
        <p:spPr bwMode="auto">
          <a:xfrm>
            <a:off x="120650" y="3209267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38" name="Line 6">
            <a:extLst>
              <a:ext uri="{FF2B5EF4-FFF2-40B4-BE49-F238E27FC236}">
                <a16:creationId xmlns:a16="http://schemas.microsoft.com/office/drawing/2014/main" id="{30F7042E-0AD7-4115-A0E1-91F0EDFAC58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799817"/>
            <a:ext cx="684213" cy="7143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41" name="Line 9">
            <a:extLst>
              <a:ext uri="{FF2B5EF4-FFF2-40B4-BE49-F238E27FC236}">
                <a16:creationId xmlns:a16="http://schemas.microsoft.com/office/drawing/2014/main" id="{D0B72F3F-032A-4520-B1B0-47C8F4544C64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1413" y="3439455"/>
            <a:ext cx="360362" cy="2889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42" name="Line 10">
            <a:extLst>
              <a:ext uri="{FF2B5EF4-FFF2-40B4-BE49-F238E27FC236}">
                <a16:creationId xmlns:a16="http://schemas.microsoft.com/office/drawing/2014/main" id="{467903E8-2F11-4093-8D1E-BBFBD537EA1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00338" y="3728380"/>
            <a:ext cx="503237" cy="7143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43" name="Text Box 11">
            <a:extLst>
              <a:ext uri="{FF2B5EF4-FFF2-40B4-BE49-F238E27FC236}">
                <a16:creationId xmlns:a16="http://schemas.microsoft.com/office/drawing/2014/main" id="{9E503FEC-1797-4DF0-B425-0404BACE8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663417"/>
            <a:ext cx="39243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>
                <a:solidFill>
                  <a:schemeClr val="accent2">
                    <a:lumMod val="50000"/>
                  </a:schemeClr>
                </a:solidFill>
              </a:rPr>
              <a:t>Дорога по краю леса</a:t>
            </a:r>
          </a:p>
        </p:txBody>
      </p:sp>
      <p:sp>
        <p:nvSpPr>
          <p:cNvPr id="18445" name="Line 13">
            <a:extLst>
              <a:ext uri="{FF2B5EF4-FFF2-40B4-BE49-F238E27FC236}">
                <a16:creationId xmlns:a16="http://schemas.microsoft.com/office/drawing/2014/main" id="{4C54E92B-E3D5-43A6-9C69-43281EB04009}"/>
              </a:ext>
            </a:extLst>
          </p:cNvPr>
          <p:cNvSpPr>
            <a:spLocks noChangeShapeType="1"/>
          </p:cNvSpPr>
          <p:nvPr/>
        </p:nvSpPr>
        <p:spPr bwMode="auto">
          <a:xfrm>
            <a:off x="827088" y="4087155"/>
            <a:ext cx="1008062" cy="144462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46" name="Line 14">
            <a:extLst>
              <a:ext uri="{FF2B5EF4-FFF2-40B4-BE49-F238E27FC236}">
                <a16:creationId xmlns:a16="http://schemas.microsoft.com/office/drawing/2014/main" id="{AE202EAA-2011-410E-A403-0D923909D61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35150" y="3871255"/>
            <a:ext cx="720725" cy="360362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47" name="Line 15">
            <a:extLst>
              <a:ext uri="{FF2B5EF4-FFF2-40B4-BE49-F238E27FC236}">
                <a16:creationId xmlns:a16="http://schemas.microsoft.com/office/drawing/2014/main" id="{5E39CF19-0ADD-4138-9FB3-8B86037261D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339975" y="3368017"/>
            <a:ext cx="215900" cy="503238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48" name="Line 16">
            <a:extLst>
              <a:ext uri="{FF2B5EF4-FFF2-40B4-BE49-F238E27FC236}">
                <a16:creationId xmlns:a16="http://schemas.microsoft.com/office/drawing/2014/main" id="{EB83659A-7B5F-4F37-AF5D-916EB41F8DB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619250" y="3152117"/>
            <a:ext cx="720725" cy="2159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49" name="Line 17">
            <a:extLst>
              <a:ext uri="{FF2B5EF4-FFF2-40B4-BE49-F238E27FC236}">
                <a16:creationId xmlns:a16="http://schemas.microsoft.com/office/drawing/2014/main" id="{9E2D12F0-07C9-4712-BEAB-C9F7DAE6529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1188" y="3152117"/>
            <a:ext cx="1008062" cy="360363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50" name="Line 18">
            <a:extLst>
              <a:ext uri="{FF2B5EF4-FFF2-40B4-BE49-F238E27FC236}">
                <a16:creationId xmlns:a16="http://schemas.microsoft.com/office/drawing/2014/main" id="{168290CE-EF3A-40A6-A288-A0A8DE2905C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213" y="3799817"/>
            <a:ext cx="215900" cy="360363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51" name="Text Box 19">
            <a:extLst>
              <a:ext uri="{FF2B5EF4-FFF2-40B4-BE49-F238E27FC236}">
                <a16:creationId xmlns:a16="http://schemas.microsoft.com/office/drawing/2014/main" id="{8B4A8E6A-82DC-4D5B-AE17-21DF1BC84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3368017"/>
            <a:ext cx="12239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 b="1">
                <a:solidFill>
                  <a:schemeClr val="accent2">
                    <a:lumMod val="50000"/>
                  </a:schemeClr>
                </a:solidFill>
              </a:rPr>
              <a:t>ЛЕС</a:t>
            </a:r>
          </a:p>
        </p:txBody>
      </p:sp>
      <p:sp>
        <p:nvSpPr>
          <p:cNvPr id="18452" name="Text Box 20">
            <a:extLst>
              <a:ext uri="{FF2B5EF4-FFF2-40B4-BE49-F238E27FC236}">
                <a16:creationId xmlns:a16="http://schemas.microsoft.com/office/drawing/2014/main" id="{8CC93C82-5329-48CF-B582-0D7700CDB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3079092"/>
            <a:ext cx="18002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>
                <a:solidFill>
                  <a:schemeClr val="accent2">
                    <a:lumMod val="50000"/>
                  </a:schemeClr>
                </a:solidFill>
              </a:rPr>
              <a:t>ДОРОГА</a:t>
            </a:r>
          </a:p>
        </p:txBody>
      </p:sp>
      <p:sp>
        <p:nvSpPr>
          <p:cNvPr id="18454" name="Line 22">
            <a:extLst>
              <a:ext uri="{FF2B5EF4-FFF2-40B4-BE49-F238E27FC236}">
                <a16:creationId xmlns:a16="http://schemas.microsoft.com/office/drawing/2014/main" id="{F46B0DEF-0534-474B-BFF6-01CFE49363A9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5238" y="4158592"/>
            <a:ext cx="1008062" cy="144463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55" name="Line 23">
            <a:extLst>
              <a:ext uri="{FF2B5EF4-FFF2-40B4-BE49-F238E27FC236}">
                <a16:creationId xmlns:a16="http://schemas.microsoft.com/office/drawing/2014/main" id="{C788F4B9-D212-4685-B43B-A8E99933BC4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72225" y="3942692"/>
            <a:ext cx="431800" cy="21748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56" name="Line 24">
            <a:extLst>
              <a:ext uri="{FF2B5EF4-FFF2-40B4-BE49-F238E27FC236}">
                <a16:creationId xmlns:a16="http://schemas.microsoft.com/office/drawing/2014/main" id="{8BAB18EA-2629-4D8D-95B2-E5DF41632F9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588125" y="3439455"/>
            <a:ext cx="215900" cy="50323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57" name="Line 25">
            <a:extLst>
              <a:ext uri="{FF2B5EF4-FFF2-40B4-BE49-F238E27FC236}">
                <a16:creationId xmlns:a16="http://schemas.microsoft.com/office/drawing/2014/main" id="{94FABF79-A8C9-486E-A69F-9C59A67029A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867400" y="3223555"/>
            <a:ext cx="360363" cy="71437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58" name="Line 26">
            <a:extLst>
              <a:ext uri="{FF2B5EF4-FFF2-40B4-BE49-F238E27FC236}">
                <a16:creationId xmlns:a16="http://schemas.microsoft.com/office/drawing/2014/main" id="{CF67717E-0A00-4B7F-93A4-80673F034D6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59338" y="3223555"/>
            <a:ext cx="1008062" cy="360362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59" name="Line 27">
            <a:extLst>
              <a:ext uri="{FF2B5EF4-FFF2-40B4-BE49-F238E27FC236}">
                <a16:creationId xmlns:a16="http://schemas.microsoft.com/office/drawing/2014/main" id="{846BE3D8-0A12-4252-83F7-5EE5654B19CD}"/>
              </a:ext>
            </a:extLst>
          </p:cNvPr>
          <p:cNvSpPr>
            <a:spLocks noChangeShapeType="1"/>
          </p:cNvSpPr>
          <p:nvPr/>
        </p:nvSpPr>
        <p:spPr bwMode="auto">
          <a:xfrm>
            <a:off x="4859338" y="3583917"/>
            <a:ext cx="215900" cy="6477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60" name="Text Box 28">
            <a:extLst>
              <a:ext uri="{FF2B5EF4-FFF2-40B4-BE49-F238E27FC236}">
                <a16:creationId xmlns:a16="http://schemas.microsoft.com/office/drawing/2014/main" id="{FC51F56F-333F-4936-AE06-34F329665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1138" y="3439455"/>
            <a:ext cx="12239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3200" b="1">
                <a:solidFill>
                  <a:schemeClr val="accent2">
                    <a:lumMod val="50000"/>
                  </a:schemeClr>
                </a:solidFill>
              </a:rPr>
              <a:t>ЛЕС</a:t>
            </a:r>
          </a:p>
        </p:txBody>
      </p:sp>
      <p:sp>
        <p:nvSpPr>
          <p:cNvPr id="18461" name="Line 29">
            <a:extLst>
              <a:ext uri="{FF2B5EF4-FFF2-40B4-BE49-F238E27FC236}">
                <a16:creationId xmlns:a16="http://schemas.microsoft.com/office/drawing/2014/main" id="{A830BDF9-9A36-4884-ADB9-97B74181E7C5}"/>
              </a:ext>
            </a:extLst>
          </p:cNvPr>
          <p:cNvSpPr>
            <a:spLocks noChangeShapeType="1"/>
          </p:cNvSpPr>
          <p:nvPr/>
        </p:nvSpPr>
        <p:spPr bwMode="auto">
          <a:xfrm>
            <a:off x="6300788" y="4231617"/>
            <a:ext cx="935037" cy="2159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62" name="Line 30">
            <a:extLst>
              <a:ext uri="{FF2B5EF4-FFF2-40B4-BE49-F238E27FC236}">
                <a16:creationId xmlns:a16="http://schemas.microsoft.com/office/drawing/2014/main" id="{0B3D9B33-C704-44DD-867F-5F6F83D917D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5825" y="4447517"/>
            <a:ext cx="720725" cy="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63" name="Line 31">
            <a:extLst>
              <a:ext uri="{FF2B5EF4-FFF2-40B4-BE49-F238E27FC236}">
                <a16:creationId xmlns:a16="http://schemas.microsoft.com/office/drawing/2014/main" id="{B5F923A6-063D-468D-B52D-542BFE9619A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75688" y="3583917"/>
            <a:ext cx="144462" cy="6477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64" name="Line 32">
            <a:extLst>
              <a:ext uri="{FF2B5EF4-FFF2-40B4-BE49-F238E27FC236}">
                <a16:creationId xmlns:a16="http://schemas.microsoft.com/office/drawing/2014/main" id="{B11E0BB6-4881-4E6A-8D18-04B70237112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308850" y="3079092"/>
            <a:ext cx="935038" cy="144463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65" name="Line 33">
            <a:extLst>
              <a:ext uri="{FF2B5EF4-FFF2-40B4-BE49-F238E27FC236}">
                <a16:creationId xmlns:a16="http://schemas.microsoft.com/office/drawing/2014/main" id="{ADE346CA-89F3-4ADE-B9EE-DABB600E61B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27763" y="3079092"/>
            <a:ext cx="1081087" cy="2159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68" name="Line 36">
            <a:extLst>
              <a:ext uri="{FF2B5EF4-FFF2-40B4-BE49-F238E27FC236}">
                <a16:creationId xmlns:a16="http://schemas.microsoft.com/office/drawing/2014/main" id="{59EFC109-3F0F-4CE5-BE7E-9E23360BCDA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56550" y="4231617"/>
            <a:ext cx="719138" cy="2159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69" name="Line 37">
            <a:extLst>
              <a:ext uri="{FF2B5EF4-FFF2-40B4-BE49-F238E27FC236}">
                <a16:creationId xmlns:a16="http://schemas.microsoft.com/office/drawing/2014/main" id="{18E3E1CF-4028-4DA0-87B8-CF5AD67561C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243888" y="3223555"/>
            <a:ext cx="576262" cy="360362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70" name="Text Box 38">
            <a:extLst>
              <a:ext uri="{FF2B5EF4-FFF2-40B4-BE49-F238E27FC236}">
                <a16:creationId xmlns:a16="http://schemas.microsoft.com/office/drawing/2014/main" id="{89956CF8-B9B9-4A13-80AD-18991E248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488" y="3439455"/>
            <a:ext cx="1584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>
                <a:solidFill>
                  <a:schemeClr val="accent2">
                    <a:lumMod val="50000"/>
                  </a:schemeClr>
                </a:solidFill>
              </a:rPr>
              <a:t>ПАШНЯ</a:t>
            </a:r>
          </a:p>
        </p:txBody>
      </p:sp>
      <p:sp>
        <p:nvSpPr>
          <p:cNvPr id="18471" name="Text Box 39">
            <a:extLst>
              <a:ext uri="{FF2B5EF4-FFF2-40B4-BE49-F238E27FC236}">
                <a16:creationId xmlns:a16="http://schemas.microsoft.com/office/drawing/2014/main" id="{88D6570A-1748-4CB7-BF38-439EECB80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4591980"/>
            <a:ext cx="49323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>
                <a:solidFill>
                  <a:schemeClr val="accent2">
                    <a:lumMod val="50000"/>
                  </a:schemeClr>
                </a:solidFill>
              </a:rPr>
              <a:t>Пашня примыкает к лесу</a:t>
            </a:r>
          </a:p>
        </p:txBody>
      </p:sp>
      <p:sp>
        <p:nvSpPr>
          <p:cNvPr id="18472" name="Line 40">
            <a:extLst>
              <a:ext uri="{FF2B5EF4-FFF2-40B4-BE49-F238E27FC236}">
                <a16:creationId xmlns:a16="http://schemas.microsoft.com/office/drawing/2014/main" id="{266B87D0-C711-4E91-A7A5-84716BDC140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1188" y="3512480"/>
            <a:ext cx="73025" cy="358775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73" name="Line 41">
            <a:extLst>
              <a:ext uri="{FF2B5EF4-FFF2-40B4-BE49-F238E27FC236}">
                <a16:creationId xmlns:a16="http://schemas.microsoft.com/office/drawing/2014/main" id="{D513713B-6C59-435D-8436-7F1B68715D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11863" y="4160180"/>
            <a:ext cx="360362" cy="144462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74" name="Line 42">
            <a:extLst>
              <a:ext uri="{FF2B5EF4-FFF2-40B4-BE49-F238E27FC236}">
                <a16:creationId xmlns:a16="http://schemas.microsoft.com/office/drawing/2014/main" id="{09054AED-0CE2-4A1D-92A4-E3055D39EEF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300788" y="3294992"/>
            <a:ext cx="287337" cy="21748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BB7C9C98-B5A6-4C79-9185-7B77770217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528" y="284944"/>
            <a:ext cx="8374385" cy="858056"/>
          </a:xfrm>
        </p:spPr>
        <p:txBody>
          <a:bodyPr>
            <a:normAutofit fontScale="90000"/>
          </a:bodyPr>
          <a:lstStyle/>
          <a:p>
            <a:r>
              <a:rPr lang="ru-RU" altLang="ru-KZ" sz="4000" b="1" dirty="0"/>
              <a:t>Базовые понятия векторно-топологического представления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6C43C13A-6CE3-4F7D-A186-5A38CEB188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388" y="1196975"/>
            <a:ext cx="9144000" cy="5661025"/>
          </a:xfrm>
        </p:spPr>
        <p:txBody>
          <a:bodyPr/>
          <a:lstStyle/>
          <a:p>
            <a:r>
              <a:rPr lang="ru-RU" altLang="ru-KZ" sz="3200" b="1" dirty="0">
                <a:solidFill>
                  <a:schemeClr val="accent2">
                    <a:lumMod val="50000"/>
                  </a:schemeClr>
                </a:solidFill>
              </a:rPr>
              <a:t>Узел</a:t>
            </a:r>
            <a:r>
              <a:rPr lang="ru-RU" altLang="ru-KZ" sz="3200" dirty="0"/>
              <a:t> – начальная или конечная точка дуги</a:t>
            </a:r>
          </a:p>
          <a:p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Дуга (ребро)</a:t>
            </a:r>
            <a:r>
              <a:rPr lang="ru-RU" altLang="ru-KZ" sz="2800" dirty="0">
                <a:solidFill>
                  <a:schemeClr val="accent2">
                    <a:lumMod val="50000"/>
                  </a:schemeClr>
                </a:solidFill>
              </a:rPr>
              <a:t> – последовательность векторов, заключенных между двумя узлами</a:t>
            </a:r>
          </a:p>
        </p:txBody>
      </p:sp>
      <p:grpSp>
        <p:nvGrpSpPr>
          <p:cNvPr id="19470" name="Group 14">
            <a:extLst>
              <a:ext uri="{FF2B5EF4-FFF2-40B4-BE49-F238E27FC236}">
                <a16:creationId xmlns:a16="http://schemas.microsoft.com/office/drawing/2014/main" id="{668F80F2-2904-4D50-AFC2-0A4C75BACCA3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2665356"/>
            <a:ext cx="1585913" cy="719138"/>
            <a:chOff x="158" y="1389"/>
            <a:chExt cx="999" cy="453"/>
          </a:xfrm>
        </p:grpSpPr>
        <p:sp>
          <p:nvSpPr>
            <p:cNvPr id="19460" name="Arc 4">
              <a:extLst>
                <a:ext uri="{FF2B5EF4-FFF2-40B4-BE49-F238E27FC236}">
                  <a16:creationId xmlns:a16="http://schemas.microsoft.com/office/drawing/2014/main" id="{62331DCF-174E-4768-803F-7C1173FE0D99}"/>
                </a:ext>
              </a:extLst>
            </p:cNvPr>
            <p:cNvSpPr>
              <a:spLocks/>
            </p:cNvSpPr>
            <p:nvPr/>
          </p:nvSpPr>
          <p:spPr bwMode="auto">
            <a:xfrm rot="2328597" flipV="1">
              <a:off x="340" y="1389"/>
              <a:ext cx="590" cy="45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19461" name="AutoShape 5">
              <a:extLst>
                <a:ext uri="{FF2B5EF4-FFF2-40B4-BE49-F238E27FC236}">
                  <a16:creationId xmlns:a16="http://schemas.microsoft.com/office/drawing/2014/main" id="{FBDED92E-0B8C-43A0-AE82-32CF50E2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" y="1480"/>
              <a:ext cx="227" cy="226"/>
            </a:xfrm>
            <a:prstGeom prst="star5">
              <a:avLst/>
            </a:prstGeom>
            <a:solidFill>
              <a:schemeClr val="accent1"/>
            </a:solidFill>
            <a:ln w="57150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19462" name="AutoShape 6">
              <a:extLst>
                <a:ext uri="{FF2B5EF4-FFF2-40B4-BE49-F238E27FC236}">
                  <a16:creationId xmlns:a16="http://schemas.microsoft.com/office/drawing/2014/main" id="{83797271-758E-40A8-84AF-C4D84FB063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0" y="1480"/>
              <a:ext cx="227" cy="226"/>
            </a:xfrm>
            <a:prstGeom prst="star5">
              <a:avLst/>
            </a:prstGeom>
            <a:solidFill>
              <a:schemeClr val="accent1"/>
            </a:solidFill>
            <a:ln w="57150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</p:grpSp>
      <p:grpSp>
        <p:nvGrpSpPr>
          <p:cNvPr id="19471" name="Group 15">
            <a:extLst>
              <a:ext uri="{FF2B5EF4-FFF2-40B4-BE49-F238E27FC236}">
                <a16:creationId xmlns:a16="http://schemas.microsoft.com/office/drawing/2014/main" id="{6AFB97B3-B4FB-4722-8F25-E7CA8D8F8FC0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2738381"/>
            <a:ext cx="1871662" cy="647700"/>
            <a:chOff x="1474" y="1389"/>
            <a:chExt cx="1179" cy="408"/>
          </a:xfrm>
        </p:grpSpPr>
        <p:sp>
          <p:nvSpPr>
            <p:cNvPr id="19463" name="Line 7">
              <a:extLst>
                <a:ext uri="{FF2B5EF4-FFF2-40B4-BE49-F238E27FC236}">
                  <a16:creationId xmlns:a16="http://schemas.microsoft.com/office/drawing/2014/main" id="{DB0AB82A-7F2C-45E6-B667-E64B4F0AE9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9" y="1389"/>
              <a:ext cx="1134" cy="40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9464" name="Line 8">
              <a:extLst>
                <a:ext uri="{FF2B5EF4-FFF2-40B4-BE49-F238E27FC236}">
                  <a16:creationId xmlns:a16="http://schemas.microsoft.com/office/drawing/2014/main" id="{7D6D0D6D-F951-4254-9E5E-13ACED0D48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1434"/>
              <a:ext cx="1134" cy="363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9465" name="AutoShape 9">
              <a:extLst>
                <a:ext uri="{FF2B5EF4-FFF2-40B4-BE49-F238E27FC236}">
                  <a16:creationId xmlns:a16="http://schemas.microsoft.com/office/drawing/2014/main" id="{AD98DA5F-A684-486D-AECC-E5CECC6E5B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1480"/>
              <a:ext cx="227" cy="226"/>
            </a:xfrm>
            <a:prstGeom prst="star5">
              <a:avLst/>
            </a:prstGeom>
            <a:solidFill>
              <a:schemeClr val="accent1"/>
            </a:solidFill>
            <a:ln w="57150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</p:grpSp>
      <p:grpSp>
        <p:nvGrpSpPr>
          <p:cNvPr id="19472" name="Group 16">
            <a:extLst>
              <a:ext uri="{FF2B5EF4-FFF2-40B4-BE49-F238E27FC236}">
                <a16:creationId xmlns:a16="http://schemas.microsoft.com/office/drawing/2014/main" id="{B7F2E66E-2314-4724-81C6-223D7B59A186}"/>
              </a:ext>
            </a:extLst>
          </p:cNvPr>
          <p:cNvGrpSpPr>
            <a:grpSpLocks/>
          </p:cNvGrpSpPr>
          <p:nvPr/>
        </p:nvGrpSpPr>
        <p:grpSpPr bwMode="auto">
          <a:xfrm>
            <a:off x="6156325" y="2522481"/>
            <a:ext cx="1582738" cy="1150938"/>
            <a:chOff x="3243" y="1298"/>
            <a:chExt cx="997" cy="725"/>
          </a:xfrm>
        </p:grpSpPr>
        <p:sp>
          <p:nvSpPr>
            <p:cNvPr id="19466" name="Oval 10">
              <a:extLst>
                <a:ext uri="{FF2B5EF4-FFF2-40B4-BE49-F238E27FC236}">
                  <a16:creationId xmlns:a16="http://schemas.microsoft.com/office/drawing/2014/main" id="{24EBA160-25C2-4BF4-BABE-10B444B3F7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3" y="1389"/>
              <a:ext cx="680" cy="590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19467" name="Oval 11">
              <a:extLst>
                <a:ext uri="{FF2B5EF4-FFF2-40B4-BE49-F238E27FC236}">
                  <a16:creationId xmlns:a16="http://schemas.microsoft.com/office/drawing/2014/main" id="{6C82F59C-3AAF-4EF0-AB2C-9D03167F54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1389"/>
              <a:ext cx="680" cy="590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19468" name="AutoShape 12">
              <a:extLst>
                <a:ext uri="{FF2B5EF4-FFF2-40B4-BE49-F238E27FC236}">
                  <a16:creationId xmlns:a16="http://schemas.microsoft.com/office/drawing/2014/main" id="{C3B3A98F-FFA1-4906-BFBA-D02467838B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1797"/>
              <a:ext cx="227" cy="226"/>
            </a:xfrm>
            <a:prstGeom prst="star5">
              <a:avLst/>
            </a:prstGeom>
            <a:solidFill>
              <a:schemeClr val="accent1"/>
            </a:solidFill>
            <a:ln w="57150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19469" name="AutoShape 13">
              <a:extLst>
                <a:ext uri="{FF2B5EF4-FFF2-40B4-BE49-F238E27FC236}">
                  <a16:creationId xmlns:a16="http://schemas.microsoft.com/office/drawing/2014/main" id="{D36DB788-EC6C-4C5C-922C-8476911237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298"/>
              <a:ext cx="227" cy="226"/>
            </a:xfrm>
            <a:prstGeom prst="star5">
              <a:avLst/>
            </a:prstGeom>
            <a:solidFill>
              <a:schemeClr val="accent1"/>
            </a:solidFill>
            <a:ln w="57150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</p:grpSp>
      <p:sp>
        <p:nvSpPr>
          <p:cNvPr id="19473" name="Line 17">
            <a:extLst>
              <a:ext uri="{FF2B5EF4-FFF2-40B4-BE49-F238E27FC236}">
                <a16:creationId xmlns:a16="http://schemas.microsoft.com/office/drawing/2014/main" id="{5B63F76C-344D-4C05-B7B2-B7A911234BE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213" y="4724400"/>
            <a:ext cx="574675" cy="217488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9474" name="Line 18">
            <a:extLst>
              <a:ext uri="{FF2B5EF4-FFF2-40B4-BE49-F238E27FC236}">
                <a16:creationId xmlns:a16="http://schemas.microsoft.com/office/drawing/2014/main" id="{AC3AAD74-8120-4433-857B-C4BAD4CBE5F4}"/>
              </a:ext>
            </a:extLst>
          </p:cNvPr>
          <p:cNvSpPr>
            <a:spLocks noChangeShapeType="1"/>
          </p:cNvSpPr>
          <p:nvPr/>
        </p:nvSpPr>
        <p:spPr bwMode="auto">
          <a:xfrm>
            <a:off x="1258888" y="4941888"/>
            <a:ext cx="720725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9475" name="Line 19">
            <a:extLst>
              <a:ext uri="{FF2B5EF4-FFF2-40B4-BE49-F238E27FC236}">
                <a16:creationId xmlns:a16="http://schemas.microsoft.com/office/drawing/2014/main" id="{C5C569AE-0DFD-4E77-95A1-792A3A8A401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79613" y="4652963"/>
            <a:ext cx="576262" cy="288925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9476" name="AutoShape 20">
            <a:extLst>
              <a:ext uri="{FF2B5EF4-FFF2-40B4-BE49-F238E27FC236}">
                <a16:creationId xmlns:a16="http://schemas.microsoft.com/office/drawing/2014/main" id="{929EF40D-4F19-424F-867F-5845CAB299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4508500"/>
            <a:ext cx="431800" cy="358775"/>
          </a:xfrm>
          <a:prstGeom prst="star5">
            <a:avLst/>
          </a:prstGeom>
          <a:solidFill>
            <a:schemeClr val="accent1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9477" name="AutoShape 21">
            <a:extLst>
              <a:ext uri="{FF2B5EF4-FFF2-40B4-BE49-F238E27FC236}">
                <a16:creationId xmlns:a16="http://schemas.microsoft.com/office/drawing/2014/main" id="{1FDD4EB7-37B6-4869-8D92-371D0CF8EE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4437063"/>
            <a:ext cx="431800" cy="358775"/>
          </a:xfrm>
          <a:prstGeom prst="star5">
            <a:avLst/>
          </a:prstGeom>
          <a:solidFill>
            <a:schemeClr val="accent1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9496" name="Line 40">
            <a:extLst>
              <a:ext uri="{FF2B5EF4-FFF2-40B4-BE49-F238E27FC236}">
                <a16:creationId xmlns:a16="http://schemas.microsoft.com/office/drawing/2014/main" id="{E163AA57-C27A-4886-B619-24267C290A74}"/>
              </a:ext>
            </a:extLst>
          </p:cNvPr>
          <p:cNvSpPr>
            <a:spLocks noChangeShapeType="1"/>
          </p:cNvSpPr>
          <p:nvPr/>
        </p:nvSpPr>
        <p:spPr bwMode="auto">
          <a:xfrm>
            <a:off x="5292725" y="5084763"/>
            <a:ext cx="720725" cy="71437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grpSp>
        <p:nvGrpSpPr>
          <p:cNvPr id="19499" name="Group 43">
            <a:extLst>
              <a:ext uri="{FF2B5EF4-FFF2-40B4-BE49-F238E27FC236}">
                <a16:creationId xmlns:a16="http://schemas.microsoft.com/office/drawing/2014/main" id="{9E07986D-3AE6-4468-BD89-D9949AFDACDF}"/>
              </a:ext>
            </a:extLst>
          </p:cNvPr>
          <p:cNvGrpSpPr>
            <a:grpSpLocks/>
          </p:cNvGrpSpPr>
          <p:nvPr/>
        </p:nvGrpSpPr>
        <p:grpSpPr bwMode="auto">
          <a:xfrm>
            <a:off x="2843213" y="4005263"/>
            <a:ext cx="3416300" cy="1295400"/>
            <a:chOff x="1590" y="2704"/>
            <a:chExt cx="2152" cy="816"/>
          </a:xfrm>
        </p:grpSpPr>
        <p:sp>
          <p:nvSpPr>
            <p:cNvPr id="19478" name="Line 22">
              <a:extLst>
                <a:ext uri="{FF2B5EF4-FFF2-40B4-BE49-F238E27FC236}">
                  <a16:creationId xmlns:a16="http://schemas.microsoft.com/office/drawing/2014/main" id="{F2B4E430-382F-4288-9AD0-F4118E13C5B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690131" flipV="1">
              <a:off x="2175" y="3173"/>
              <a:ext cx="454" cy="227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9479" name="Line 23">
              <a:extLst>
                <a:ext uri="{FF2B5EF4-FFF2-40B4-BE49-F238E27FC236}">
                  <a16:creationId xmlns:a16="http://schemas.microsoft.com/office/drawing/2014/main" id="{257742DC-F3A0-4E83-AB51-BA05DA55224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690131" flipV="1">
              <a:off x="2719" y="3001"/>
              <a:ext cx="408" cy="227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9480" name="AutoShape 24">
              <a:extLst>
                <a:ext uri="{FF2B5EF4-FFF2-40B4-BE49-F238E27FC236}">
                  <a16:creationId xmlns:a16="http://schemas.microsoft.com/office/drawing/2014/main" id="{26214D3D-3BB4-41F8-81B4-E88802CE42D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690131">
              <a:off x="2569" y="3050"/>
              <a:ext cx="272" cy="226"/>
            </a:xfrm>
            <a:prstGeom prst="star5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19481" name="Line 25">
              <a:extLst>
                <a:ext uri="{FF2B5EF4-FFF2-40B4-BE49-F238E27FC236}">
                  <a16:creationId xmlns:a16="http://schemas.microsoft.com/office/drawing/2014/main" id="{44EF7E07-9B46-4D54-9C97-525BFB97251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690131">
              <a:off x="1709" y="3307"/>
              <a:ext cx="453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9482" name="Line 26">
              <a:extLst>
                <a:ext uri="{FF2B5EF4-FFF2-40B4-BE49-F238E27FC236}">
                  <a16:creationId xmlns:a16="http://schemas.microsoft.com/office/drawing/2014/main" id="{CABB6A17-71EF-4366-858E-633E6427A79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690131" flipV="1">
              <a:off x="3101" y="3036"/>
              <a:ext cx="454" cy="44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9483" name="AutoShape 27">
              <a:extLst>
                <a:ext uri="{FF2B5EF4-FFF2-40B4-BE49-F238E27FC236}">
                  <a16:creationId xmlns:a16="http://schemas.microsoft.com/office/drawing/2014/main" id="{33FBAED5-CBB4-4836-A35D-CF97D336AAD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690131">
              <a:off x="1590" y="3082"/>
              <a:ext cx="272" cy="226"/>
            </a:xfrm>
            <a:prstGeom prst="star5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19484" name="AutoShape 28">
              <a:extLst>
                <a:ext uri="{FF2B5EF4-FFF2-40B4-BE49-F238E27FC236}">
                  <a16:creationId xmlns:a16="http://schemas.microsoft.com/office/drawing/2014/main" id="{C6CF1F14-3C0D-44CC-833D-10532FC9A4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2931"/>
              <a:ext cx="272" cy="226"/>
            </a:xfrm>
            <a:prstGeom prst="star5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19493" name="Line 37">
              <a:extLst>
                <a:ext uri="{FF2B5EF4-FFF2-40B4-BE49-F238E27FC236}">
                  <a16:creationId xmlns:a16="http://schemas.microsoft.com/office/drawing/2014/main" id="{487D4314-F61B-48A2-8A76-4177AAC6A2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8" y="2840"/>
              <a:ext cx="363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9494" name="Line 38">
              <a:extLst>
                <a:ext uri="{FF2B5EF4-FFF2-40B4-BE49-F238E27FC236}">
                  <a16:creationId xmlns:a16="http://schemas.microsoft.com/office/drawing/2014/main" id="{0C79C01E-3F4F-42EC-8B20-91DF419A2C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1" y="2840"/>
              <a:ext cx="318" cy="318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9495" name="Line 39">
              <a:extLst>
                <a:ext uri="{FF2B5EF4-FFF2-40B4-BE49-F238E27FC236}">
                  <a16:creationId xmlns:a16="http://schemas.microsoft.com/office/drawing/2014/main" id="{54997A5D-3052-4F83-9B1A-FA48D4DE1D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9" y="3249"/>
              <a:ext cx="363" cy="136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9497" name="AutoShape 41">
              <a:extLst>
                <a:ext uri="{FF2B5EF4-FFF2-40B4-BE49-F238E27FC236}">
                  <a16:creationId xmlns:a16="http://schemas.microsoft.com/office/drawing/2014/main" id="{00019AC6-B090-40B1-9532-7ECE91C1A1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3294"/>
              <a:ext cx="272" cy="226"/>
            </a:xfrm>
            <a:prstGeom prst="star5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19498" name="AutoShape 42">
              <a:extLst>
                <a:ext uri="{FF2B5EF4-FFF2-40B4-BE49-F238E27FC236}">
                  <a16:creationId xmlns:a16="http://schemas.microsoft.com/office/drawing/2014/main" id="{1D9FB9F1-F6C6-4ED1-8B9E-3CA5B3B2094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690131">
              <a:off x="1927" y="2704"/>
              <a:ext cx="272" cy="226"/>
            </a:xfrm>
            <a:prstGeom prst="star5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</p:grpSp>
      <p:sp>
        <p:nvSpPr>
          <p:cNvPr id="19500" name="Text Box 44">
            <a:extLst>
              <a:ext uri="{FF2B5EF4-FFF2-40B4-BE49-F238E27FC236}">
                <a16:creationId xmlns:a16="http://schemas.microsoft.com/office/drawing/2014/main" id="{08207383-7E6C-4B7D-B328-BE7D098E1A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628" y="3506637"/>
            <a:ext cx="914399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Полигон</a:t>
            </a:r>
            <a:r>
              <a:rPr lang="ru-RU" altLang="ru-KZ" sz="2800" dirty="0">
                <a:solidFill>
                  <a:schemeClr val="accent2">
                    <a:lumMod val="50000"/>
                  </a:schemeClr>
                </a:solidFill>
              </a:rPr>
              <a:t> – упорядоченная последовательность дуг</a:t>
            </a:r>
          </a:p>
        </p:txBody>
      </p:sp>
      <p:grpSp>
        <p:nvGrpSpPr>
          <p:cNvPr id="19531" name="Group 75">
            <a:extLst>
              <a:ext uri="{FF2B5EF4-FFF2-40B4-BE49-F238E27FC236}">
                <a16:creationId xmlns:a16="http://schemas.microsoft.com/office/drawing/2014/main" id="{9C719A11-F88C-4AA8-8D55-A81E1D1D042E}"/>
              </a:ext>
            </a:extLst>
          </p:cNvPr>
          <p:cNvGrpSpPr>
            <a:grpSpLocks/>
          </p:cNvGrpSpPr>
          <p:nvPr/>
        </p:nvGrpSpPr>
        <p:grpSpPr bwMode="auto">
          <a:xfrm>
            <a:off x="6877050" y="4076700"/>
            <a:ext cx="1582738" cy="1150938"/>
            <a:chOff x="4332" y="2750"/>
            <a:chExt cx="997" cy="725"/>
          </a:xfrm>
        </p:grpSpPr>
        <p:sp>
          <p:nvSpPr>
            <p:cNvPr id="19507" name="Line 51">
              <a:extLst>
                <a:ext uri="{FF2B5EF4-FFF2-40B4-BE49-F238E27FC236}">
                  <a16:creationId xmlns:a16="http://schemas.microsoft.com/office/drawing/2014/main" id="{0C19856E-04E2-4EA5-B5B2-4628AD27E7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921" y="2795"/>
              <a:ext cx="408" cy="227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9505" name="Line 49">
              <a:extLst>
                <a:ext uri="{FF2B5EF4-FFF2-40B4-BE49-F238E27FC236}">
                  <a16:creationId xmlns:a16="http://schemas.microsoft.com/office/drawing/2014/main" id="{C4137A6C-FEF9-4C3C-8109-D188372B92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12" y="3294"/>
              <a:ext cx="317" cy="136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19506" name="Line 50">
              <a:extLst>
                <a:ext uri="{FF2B5EF4-FFF2-40B4-BE49-F238E27FC236}">
                  <a16:creationId xmlns:a16="http://schemas.microsoft.com/office/drawing/2014/main" id="{FFBE563C-13BF-4973-B4BC-06244D89E0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29" y="2976"/>
              <a:ext cx="0" cy="318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grpSp>
          <p:nvGrpSpPr>
            <p:cNvPr id="19521" name="Group 65">
              <a:extLst>
                <a:ext uri="{FF2B5EF4-FFF2-40B4-BE49-F238E27FC236}">
                  <a16:creationId xmlns:a16="http://schemas.microsoft.com/office/drawing/2014/main" id="{ADC99F1A-8C92-420D-8577-AAEAA508A5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32" y="2750"/>
              <a:ext cx="680" cy="725"/>
              <a:chOff x="4332" y="2750"/>
              <a:chExt cx="680" cy="725"/>
            </a:xfrm>
          </p:grpSpPr>
          <p:sp>
            <p:nvSpPr>
              <p:cNvPr id="19501" name="Line 45">
                <a:extLst>
                  <a:ext uri="{FF2B5EF4-FFF2-40B4-BE49-F238E27FC236}">
                    <a16:creationId xmlns:a16="http://schemas.microsoft.com/office/drawing/2014/main" id="{B3920E85-8E18-4740-B143-4F79A93AC8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558" y="3385"/>
                <a:ext cx="272" cy="45"/>
              </a:xfrm>
              <a:prstGeom prst="line">
                <a:avLst/>
              </a:prstGeom>
              <a:noFill/>
              <a:ln w="5715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19502" name="Line 46">
                <a:extLst>
                  <a:ext uri="{FF2B5EF4-FFF2-40B4-BE49-F238E27FC236}">
                    <a16:creationId xmlns:a16="http://schemas.microsoft.com/office/drawing/2014/main" id="{DD01D540-1487-4FD8-B251-4C7909DE79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332" y="3113"/>
                <a:ext cx="226" cy="272"/>
              </a:xfrm>
              <a:prstGeom prst="line">
                <a:avLst/>
              </a:prstGeom>
              <a:noFill/>
              <a:ln w="5715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19503" name="Line 47">
                <a:extLst>
                  <a:ext uri="{FF2B5EF4-FFF2-40B4-BE49-F238E27FC236}">
                    <a16:creationId xmlns:a16="http://schemas.microsoft.com/office/drawing/2014/main" id="{EA6E21AD-6745-40C0-B5B2-024FA02EFC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32" y="2886"/>
                <a:ext cx="181" cy="227"/>
              </a:xfrm>
              <a:prstGeom prst="line">
                <a:avLst/>
              </a:prstGeom>
              <a:noFill/>
              <a:ln w="5715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19504" name="Line 48">
                <a:extLst>
                  <a:ext uri="{FF2B5EF4-FFF2-40B4-BE49-F238E27FC236}">
                    <a16:creationId xmlns:a16="http://schemas.microsoft.com/office/drawing/2014/main" id="{BB3A0676-B376-430D-8CA3-63482E4A69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13" y="2886"/>
                <a:ext cx="272" cy="0"/>
              </a:xfrm>
              <a:prstGeom prst="line">
                <a:avLst/>
              </a:prstGeom>
              <a:noFill/>
              <a:ln w="5715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19488" name="AutoShape 32">
                <a:extLst>
                  <a:ext uri="{FF2B5EF4-FFF2-40B4-BE49-F238E27FC236}">
                    <a16:creationId xmlns:a16="http://schemas.microsoft.com/office/drawing/2014/main" id="{D34A06E3-D2F2-4593-B2D9-1A1220EA82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249"/>
                <a:ext cx="227" cy="226"/>
              </a:xfrm>
              <a:prstGeom prst="star5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KZ"/>
              </a:p>
            </p:txBody>
          </p:sp>
          <p:sp>
            <p:nvSpPr>
              <p:cNvPr id="19489" name="AutoShape 33">
                <a:extLst>
                  <a:ext uri="{FF2B5EF4-FFF2-40B4-BE49-F238E27FC236}">
                    <a16:creationId xmlns:a16="http://schemas.microsoft.com/office/drawing/2014/main" id="{26F1E909-B843-4C77-AC36-AB50171E9A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0" y="2750"/>
                <a:ext cx="227" cy="226"/>
              </a:xfrm>
              <a:prstGeom prst="star5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KZ"/>
              </a:p>
            </p:txBody>
          </p:sp>
          <p:sp>
            <p:nvSpPr>
              <p:cNvPr id="19508" name="Line 52">
                <a:extLst>
                  <a:ext uri="{FF2B5EF4-FFF2-40B4-BE49-F238E27FC236}">
                    <a16:creationId xmlns:a16="http://schemas.microsoft.com/office/drawing/2014/main" id="{EDA56103-16FC-4ACC-BF93-863E0B4ED1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49" y="2976"/>
                <a:ext cx="136" cy="137"/>
              </a:xfrm>
              <a:prstGeom prst="line">
                <a:avLst/>
              </a:prstGeom>
              <a:noFill/>
              <a:ln w="5715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19509" name="Line 53">
                <a:extLst>
                  <a:ext uri="{FF2B5EF4-FFF2-40B4-BE49-F238E27FC236}">
                    <a16:creationId xmlns:a16="http://schemas.microsoft.com/office/drawing/2014/main" id="{9FBB9567-3F43-446B-8256-AF5BFC4709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49" y="3113"/>
                <a:ext cx="181" cy="226"/>
              </a:xfrm>
              <a:prstGeom prst="line">
                <a:avLst/>
              </a:prstGeom>
              <a:noFill/>
              <a:ln w="57150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KZ"/>
              </a:p>
            </p:txBody>
          </p:sp>
        </p:grpSp>
      </p:grpSp>
      <p:sp>
        <p:nvSpPr>
          <p:cNvPr id="19514" name="AutoShape 58">
            <a:extLst>
              <a:ext uri="{FF2B5EF4-FFF2-40B4-BE49-F238E27FC236}">
                <a16:creationId xmlns:a16="http://schemas.microsoft.com/office/drawing/2014/main" id="{D839718E-808A-4078-8217-C0137750AF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6550" y="6015757"/>
            <a:ext cx="360363" cy="358775"/>
          </a:xfrm>
          <a:prstGeom prst="star5">
            <a:avLst/>
          </a:prstGeom>
          <a:solidFill>
            <a:schemeClr val="accent1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9515" name="AutoShape 59">
            <a:extLst>
              <a:ext uri="{FF2B5EF4-FFF2-40B4-BE49-F238E27FC236}">
                <a16:creationId xmlns:a16="http://schemas.microsoft.com/office/drawing/2014/main" id="{936C90AA-8B12-4CF8-9531-86FF347983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5113" y="5223595"/>
            <a:ext cx="360362" cy="358775"/>
          </a:xfrm>
          <a:prstGeom prst="star5">
            <a:avLst/>
          </a:prstGeom>
          <a:solidFill>
            <a:schemeClr val="accent1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9516" name="Line 60">
            <a:extLst>
              <a:ext uri="{FF2B5EF4-FFF2-40B4-BE49-F238E27FC236}">
                <a16:creationId xmlns:a16="http://schemas.microsoft.com/office/drawing/2014/main" id="{499B412C-723D-4DC9-85DB-7BA280D98CD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16913" y="6087195"/>
            <a:ext cx="503237" cy="2159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9517" name="Line 61">
            <a:extLst>
              <a:ext uri="{FF2B5EF4-FFF2-40B4-BE49-F238E27FC236}">
                <a16:creationId xmlns:a16="http://schemas.microsoft.com/office/drawing/2014/main" id="{F0A98521-4D06-4F3E-BC25-FE11C21D3CC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20150" y="5582370"/>
            <a:ext cx="0" cy="504825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9518" name="Line 62">
            <a:extLst>
              <a:ext uri="{FF2B5EF4-FFF2-40B4-BE49-F238E27FC236}">
                <a16:creationId xmlns:a16="http://schemas.microsoft.com/office/drawing/2014/main" id="{FC20CF45-AE34-4A4B-83CF-721ED92E403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40650" y="5582370"/>
            <a:ext cx="215900" cy="217487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9519" name="Line 63">
            <a:extLst>
              <a:ext uri="{FF2B5EF4-FFF2-40B4-BE49-F238E27FC236}">
                <a16:creationId xmlns:a16="http://schemas.microsoft.com/office/drawing/2014/main" id="{942329B3-0461-4B25-B439-AA57C416E47A}"/>
              </a:ext>
            </a:extLst>
          </p:cNvPr>
          <p:cNvSpPr>
            <a:spLocks noChangeShapeType="1"/>
          </p:cNvSpPr>
          <p:nvPr/>
        </p:nvSpPr>
        <p:spPr bwMode="auto">
          <a:xfrm>
            <a:off x="7740650" y="5799857"/>
            <a:ext cx="287338" cy="358775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9520" name="Line 64">
            <a:extLst>
              <a:ext uri="{FF2B5EF4-FFF2-40B4-BE49-F238E27FC236}">
                <a16:creationId xmlns:a16="http://schemas.microsoft.com/office/drawing/2014/main" id="{95773DF4-F45A-49E3-89EB-977A4BF159E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172450" y="5322020"/>
            <a:ext cx="647700" cy="360362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9523" name="Line 67">
            <a:extLst>
              <a:ext uri="{FF2B5EF4-FFF2-40B4-BE49-F238E27FC236}">
                <a16:creationId xmlns:a16="http://schemas.microsoft.com/office/drawing/2014/main" id="{379D632B-2DDF-4D1E-992F-AE62806C76F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586538" y="6041157"/>
            <a:ext cx="431800" cy="71438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9524" name="Line 68">
            <a:extLst>
              <a:ext uri="{FF2B5EF4-FFF2-40B4-BE49-F238E27FC236}">
                <a16:creationId xmlns:a16="http://schemas.microsoft.com/office/drawing/2014/main" id="{CBA23F51-6FA6-4E88-9DD5-3D6C75C7B08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27763" y="5609357"/>
            <a:ext cx="358775" cy="4318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9525" name="Line 69">
            <a:extLst>
              <a:ext uri="{FF2B5EF4-FFF2-40B4-BE49-F238E27FC236}">
                <a16:creationId xmlns:a16="http://schemas.microsoft.com/office/drawing/2014/main" id="{4C101CA8-97DB-4FF4-84AC-AEC436E03C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27763" y="5248995"/>
            <a:ext cx="287337" cy="360362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9526" name="Line 70">
            <a:extLst>
              <a:ext uri="{FF2B5EF4-FFF2-40B4-BE49-F238E27FC236}">
                <a16:creationId xmlns:a16="http://schemas.microsoft.com/office/drawing/2014/main" id="{E9E7691F-D731-4A02-A9C3-F25A3039D8F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5100" y="5248995"/>
            <a:ext cx="431800" cy="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9527" name="AutoShape 71">
            <a:extLst>
              <a:ext uri="{FF2B5EF4-FFF2-40B4-BE49-F238E27FC236}">
                <a16:creationId xmlns:a16="http://schemas.microsoft.com/office/drawing/2014/main" id="{C9C95CB5-BDC7-4679-8C20-F7FF401A3C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6900" y="5825257"/>
            <a:ext cx="360363" cy="358775"/>
          </a:xfrm>
          <a:prstGeom prst="star5">
            <a:avLst/>
          </a:prstGeom>
          <a:solidFill>
            <a:schemeClr val="accent1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9528" name="AutoShape 72">
            <a:extLst>
              <a:ext uri="{FF2B5EF4-FFF2-40B4-BE49-F238E27FC236}">
                <a16:creationId xmlns:a16="http://schemas.microsoft.com/office/drawing/2014/main" id="{EB2F4ECF-D6CB-4645-90B5-332CEB303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463" y="5033095"/>
            <a:ext cx="360362" cy="358775"/>
          </a:xfrm>
          <a:prstGeom prst="star5">
            <a:avLst/>
          </a:prstGeom>
          <a:solidFill>
            <a:schemeClr val="accent1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19529" name="Line 73">
            <a:extLst>
              <a:ext uri="{FF2B5EF4-FFF2-40B4-BE49-F238E27FC236}">
                <a16:creationId xmlns:a16="http://schemas.microsoft.com/office/drawing/2014/main" id="{F6EF848E-ABB3-44AD-BDC7-3C94E98B09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31000" y="5391870"/>
            <a:ext cx="215900" cy="217487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19530" name="Line 74">
            <a:extLst>
              <a:ext uri="{FF2B5EF4-FFF2-40B4-BE49-F238E27FC236}">
                <a16:creationId xmlns:a16="http://schemas.microsoft.com/office/drawing/2014/main" id="{B18521CD-4B63-44CD-A85B-EC228648BE93}"/>
              </a:ext>
            </a:extLst>
          </p:cNvPr>
          <p:cNvSpPr>
            <a:spLocks noChangeShapeType="1"/>
          </p:cNvSpPr>
          <p:nvPr/>
        </p:nvSpPr>
        <p:spPr bwMode="auto">
          <a:xfrm>
            <a:off x="6731000" y="5609357"/>
            <a:ext cx="287338" cy="358775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E900604B-8198-4B19-8F84-D279FE5D4E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 altLang="ru-KZ" dirty="0">
                <a:solidFill>
                  <a:schemeClr val="accent2">
                    <a:lumMod val="50000"/>
                  </a:schemeClr>
                </a:solidFill>
              </a:rPr>
              <a:t>Растровый формат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345C09AE-5E9E-444D-80A4-575A59B8B7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0" y="1772816"/>
            <a:ext cx="4572000" cy="4176464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KZ" dirty="0">
                <a:solidFill>
                  <a:schemeClr val="accent2">
                    <a:lumMod val="50000"/>
                  </a:schemeClr>
                </a:solidFill>
              </a:rPr>
              <a:t>В основе растрового представления лежат понятия геометрических примитивов: </a:t>
            </a:r>
          </a:p>
          <a:p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Ячейки пространства</a:t>
            </a:r>
            <a:r>
              <a:rPr lang="ru-RU" altLang="ru-KZ" dirty="0">
                <a:solidFill>
                  <a:schemeClr val="accent2">
                    <a:lumMod val="50000"/>
                  </a:schemeClr>
                </a:solidFill>
              </a:rPr>
              <a:t> – элемент разбиения земной поверхности линиями регулярной сети</a:t>
            </a:r>
          </a:p>
          <a:p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Ячейка изображения</a:t>
            </a:r>
            <a:r>
              <a:rPr lang="ru-RU" altLang="ru-KZ" dirty="0">
                <a:solidFill>
                  <a:schemeClr val="accent2">
                    <a:lumMod val="50000"/>
                  </a:schemeClr>
                </a:solidFill>
              </a:rPr>
              <a:t> – пиксел ( от английского </a:t>
            </a:r>
            <a:r>
              <a:rPr lang="en-US" altLang="ru-KZ" dirty="0">
                <a:solidFill>
                  <a:schemeClr val="accent2">
                    <a:lumMod val="50000"/>
                  </a:schemeClr>
                </a:solidFill>
              </a:rPr>
              <a:t>picture element </a:t>
            </a:r>
            <a:r>
              <a:rPr lang="ru-RU" altLang="ru-KZ" dirty="0">
                <a:solidFill>
                  <a:schemeClr val="accent2">
                    <a:lumMod val="50000"/>
                  </a:schemeClr>
                </a:solidFill>
              </a:rPr>
              <a:t>– элемент изображения ) – наименьший неделимый элемент, получаемый дискретизацией изображения с помощью растра  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8AE786B-AF05-4FB4-997E-79CB5B233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42789"/>
            <a:ext cx="4032448" cy="4576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FE9BF96C-A2D7-4C0F-B215-45CEB36649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altLang="ru-KZ" sz="4000"/>
              <a:t>Сущность растрового представления</a:t>
            </a:r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84670F88-9522-4C3B-A0BD-2AABE8718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19891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252F814C-E168-481F-9CDD-8E84A1794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19891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1EF45F8B-AAFC-4071-8B98-8D61F960C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19891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11" name="Rectangle 7">
            <a:extLst>
              <a:ext uri="{FF2B5EF4-FFF2-40B4-BE49-F238E27FC236}">
                <a16:creationId xmlns:a16="http://schemas.microsoft.com/office/drawing/2014/main" id="{35E3C6DF-B395-45B1-8C00-A9AE585BD8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200" y="19891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12" name="Rectangle 8">
            <a:extLst>
              <a:ext uri="{FF2B5EF4-FFF2-40B4-BE49-F238E27FC236}">
                <a16:creationId xmlns:a16="http://schemas.microsoft.com/office/drawing/2014/main" id="{9371DEA5-9069-4AE8-98BF-A6061EDAA8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100" y="19891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13" name="Rectangle 9">
            <a:extLst>
              <a:ext uri="{FF2B5EF4-FFF2-40B4-BE49-F238E27FC236}">
                <a16:creationId xmlns:a16="http://schemas.microsoft.com/office/drawing/2014/main" id="{372D8804-1C9C-4CFE-B877-C4E3D933E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9891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16" name="Rectangle 12">
            <a:extLst>
              <a:ext uri="{FF2B5EF4-FFF2-40B4-BE49-F238E27FC236}">
                <a16:creationId xmlns:a16="http://schemas.microsoft.com/office/drawing/2014/main" id="{BB00FFA4-2E2D-41AC-A2AB-949B152A8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22050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17" name="Rectangle 13">
            <a:extLst>
              <a:ext uri="{FF2B5EF4-FFF2-40B4-BE49-F238E27FC236}">
                <a16:creationId xmlns:a16="http://schemas.microsoft.com/office/drawing/2014/main" id="{B37C2574-9054-457A-B9A6-9C02CD835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22050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18" name="Rectangle 14">
            <a:extLst>
              <a:ext uri="{FF2B5EF4-FFF2-40B4-BE49-F238E27FC236}">
                <a16:creationId xmlns:a16="http://schemas.microsoft.com/office/drawing/2014/main" id="{D4B208E7-8962-4497-A7E3-8A6278BBF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22050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19" name="Rectangle 15">
            <a:extLst>
              <a:ext uri="{FF2B5EF4-FFF2-40B4-BE49-F238E27FC236}">
                <a16:creationId xmlns:a16="http://schemas.microsoft.com/office/drawing/2014/main" id="{B16B6C5D-EC0E-4091-AC63-6AC906016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200" y="22050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20" name="Rectangle 16">
            <a:extLst>
              <a:ext uri="{FF2B5EF4-FFF2-40B4-BE49-F238E27FC236}">
                <a16:creationId xmlns:a16="http://schemas.microsoft.com/office/drawing/2014/main" id="{F99B2FED-A98B-4BA6-B00B-BDA1AD324C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100" y="22050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21" name="Rectangle 17">
            <a:extLst>
              <a:ext uri="{FF2B5EF4-FFF2-40B4-BE49-F238E27FC236}">
                <a16:creationId xmlns:a16="http://schemas.microsoft.com/office/drawing/2014/main" id="{6FDA9399-96E7-4B07-B117-064C1262E0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2050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23" name="Rectangle 19">
            <a:extLst>
              <a:ext uri="{FF2B5EF4-FFF2-40B4-BE49-F238E27FC236}">
                <a16:creationId xmlns:a16="http://schemas.microsoft.com/office/drawing/2014/main" id="{7E9749FD-5295-48E8-820D-5289F4E86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24209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24" name="Rectangle 20">
            <a:extLst>
              <a:ext uri="{FF2B5EF4-FFF2-40B4-BE49-F238E27FC236}">
                <a16:creationId xmlns:a16="http://schemas.microsoft.com/office/drawing/2014/main" id="{FDD24342-B01C-4F0D-BCE5-10E571B8BE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24209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25" name="Rectangle 21">
            <a:extLst>
              <a:ext uri="{FF2B5EF4-FFF2-40B4-BE49-F238E27FC236}">
                <a16:creationId xmlns:a16="http://schemas.microsoft.com/office/drawing/2014/main" id="{5CD5EFE8-D211-4D2D-B666-B3686A9D8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24209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26" name="Rectangle 22">
            <a:extLst>
              <a:ext uri="{FF2B5EF4-FFF2-40B4-BE49-F238E27FC236}">
                <a16:creationId xmlns:a16="http://schemas.microsoft.com/office/drawing/2014/main" id="{04489FF3-704C-4214-B696-745F8170B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200" y="24209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27" name="Rectangle 23">
            <a:extLst>
              <a:ext uri="{FF2B5EF4-FFF2-40B4-BE49-F238E27FC236}">
                <a16:creationId xmlns:a16="http://schemas.microsoft.com/office/drawing/2014/main" id="{2395DB38-C61B-4C08-AA67-53926F8C4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100" y="24209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28" name="Rectangle 24">
            <a:extLst>
              <a:ext uri="{FF2B5EF4-FFF2-40B4-BE49-F238E27FC236}">
                <a16:creationId xmlns:a16="http://schemas.microsoft.com/office/drawing/2014/main" id="{F8D64F13-77B6-4231-B55A-8D8280D116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4209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30" name="Rectangle 26">
            <a:extLst>
              <a:ext uri="{FF2B5EF4-FFF2-40B4-BE49-F238E27FC236}">
                <a16:creationId xmlns:a16="http://schemas.microsoft.com/office/drawing/2014/main" id="{E087EA7C-D3C3-4F38-8FCD-713B1D51A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26368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31" name="Rectangle 27">
            <a:extLst>
              <a:ext uri="{FF2B5EF4-FFF2-40B4-BE49-F238E27FC236}">
                <a16:creationId xmlns:a16="http://schemas.microsoft.com/office/drawing/2014/main" id="{35122623-7C6C-43DC-A485-843BD3561A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26368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32" name="Rectangle 28">
            <a:extLst>
              <a:ext uri="{FF2B5EF4-FFF2-40B4-BE49-F238E27FC236}">
                <a16:creationId xmlns:a16="http://schemas.microsoft.com/office/drawing/2014/main" id="{51E9DD22-91E3-481F-8F9F-357D0139B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26368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33" name="Rectangle 29">
            <a:extLst>
              <a:ext uri="{FF2B5EF4-FFF2-40B4-BE49-F238E27FC236}">
                <a16:creationId xmlns:a16="http://schemas.microsoft.com/office/drawing/2014/main" id="{4220F65C-265A-4663-9CAE-9753132EB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200" y="26368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34" name="Rectangle 30">
            <a:extLst>
              <a:ext uri="{FF2B5EF4-FFF2-40B4-BE49-F238E27FC236}">
                <a16:creationId xmlns:a16="http://schemas.microsoft.com/office/drawing/2014/main" id="{847FCB18-6519-4875-AD3D-C67F0DF47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100" y="26368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35" name="Rectangle 31">
            <a:extLst>
              <a:ext uri="{FF2B5EF4-FFF2-40B4-BE49-F238E27FC236}">
                <a16:creationId xmlns:a16="http://schemas.microsoft.com/office/drawing/2014/main" id="{5A1061BB-833F-452A-B83D-FCB7C7882D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6368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37" name="Rectangle 33">
            <a:extLst>
              <a:ext uri="{FF2B5EF4-FFF2-40B4-BE49-F238E27FC236}">
                <a16:creationId xmlns:a16="http://schemas.microsoft.com/office/drawing/2014/main" id="{E095EBB4-7E1D-4899-BCD8-7F6DB8977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28527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38" name="Rectangle 34">
            <a:extLst>
              <a:ext uri="{FF2B5EF4-FFF2-40B4-BE49-F238E27FC236}">
                <a16:creationId xmlns:a16="http://schemas.microsoft.com/office/drawing/2014/main" id="{1C6C83D1-6F44-45A9-9427-FC0D49BBC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28527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39" name="Rectangle 35">
            <a:extLst>
              <a:ext uri="{FF2B5EF4-FFF2-40B4-BE49-F238E27FC236}">
                <a16:creationId xmlns:a16="http://schemas.microsoft.com/office/drawing/2014/main" id="{AB75EB03-F30F-4494-A980-7B79EF71D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28527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40" name="Rectangle 36">
            <a:extLst>
              <a:ext uri="{FF2B5EF4-FFF2-40B4-BE49-F238E27FC236}">
                <a16:creationId xmlns:a16="http://schemas.microsoft.com/office/drawing/2014/main" id="{31E1E655-67B4-49D2-BED5-407017E2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200" y="28527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41" name="Rectangle 37">
            <a:extLst>
              <a:ext uri="{FF2B5EF4-FFF2-40B4-BE49-F238E27FC236}">
                <a16:creationId xmlns:a16="http://schemas.microsoft.com/office/drawing/2014/main" id="{934D2967-F050-4F0D-B783-8AC9F8A2F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100" y="28527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42" name="Rectangle 38">
            <a:extLst>
              <a:ext uri="{FF2B5EF4-FFF2-40B4-BE49-F238E27FC236}">
                <a16:creationId xmlns:a16="http://schemas.microsoft.com/office/drawing/2014/main" id="{C056C8A2-2314-4C16-97A4-122AF4351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8527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44" name="Rectangle 40">
            <a:extLst>
              <a:ext uri="{FF2B5EF4-FFF2-40B4-BE49-F238E27FC236}">
                <a16:creationId xmlns:a16="http://schemas.microsoft.com/office/drawing/2014/main" id="{34ECE40E-C5AC-4DED-9E5C-73EF07715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30686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45" name="Rectangle 41">
            <a:extLst>
              <a:ext uri="{FF2B5EF4-FFF2-40B4-BE49-F238E27FC236}">
                <a16:creationId xmlns:a16="http://schemas.microsoft.com/office/drawing/2014/main" id="{92BC5C8B-2988-41A2-AF1E-B0A770D732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30686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46" name="Rectangle 42">
            <a:extLst>
              <a:ext uri="{FF2B5EF4-FFF2-40B4-BE49-F238E27FC236}">
                <a16:creationId xmlns:a16="http://schemas.microsoft.com/office/drawing/2014/main" id="{FD065654-601D-49C8-B078-F3B459D8DB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30686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47" name="Rectangle 43">
            <a:extLst>
              <a:ext uri="{FF2B5EF4-FFF2-40B4-BE49-F238E27FC236}">
                <a16:creationId xmlns:a16="http://schemas.microsoft.com/office/drawing/2014/main" id="{7B070018-0FA1-4D1E-AE94-8728C707F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200" y="30686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48" name="Rectangle 44">
            <a:extLst>
              <a:ext uri="{FF2B5EF4-FFF2-40B4-BE49-F238E27FC236}">
                <a16:creationId xmlns:a16="http://schemas.microsoft.com/office/drawing/2014/main" id="{4FF92725-DDEE-4661-8F29-703D7E24C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100" y="30686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49" name="Rectangle 45">
            <a:extLst>
              <a:ext uri="{FF2B5EF4-FFF2-40B4-BE49-F238E27FC236}">
                <a16:creationId xmlns:a16="http://schemas.microsoft.com/office/drawing/2014/main" id="{D7B50C13-3552-4FA4-890E-E61215990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0686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grpSp>
        <p:nvGrpSpPr>
          <p:cNvPr id="21564" name="Group 60">
            <a:extLst>
              <a:ext uri="{FF2B5EF4-FFF2-40B4-BE49-F238E27FC236}">
                <a16:creationId xmlns:a16="http://schemas.microsoft.com/office/drawing/2014/main" id="{0908080E-3F2B-4E8E-92A5-54409EC223C9}"/>
              </a:ext>
            </a:extLst>
          </p:cNvPr>
          <p:cNvGrpSpPr>
            <a:grpSpLocks/>
          </p:cNvGrpSpPr>
          <p:nvPr/>
        </p:nvGrpSpPr>
        <p:grpSpPr bwMode="auto">
          <a:xfrm>
            <a:off x="4787900" y="1989138"/>
            <a:ext cx="431800" cy="215900"/>
            <a:chOff x="3016" y="1253"/>
            <a:chExt cx="272" cy="136"/>
          </a:xfrm>
        </p:grpSpPr>
        <p:sp>
          <p:nvSpPr>
            <p:cNvPr id="21562" name="Rectangle 58">
              <a:extLst>
                <a:ext uri="{FF2B5EF4-FFF2-40B4-BE49-F238E27FC236}">
                  <a16:creationId xmlns:a16="http://schemas.microsoft.com/office/drawing/2014/main" id="{4B6DBB62-2E4B-479F-ADF5-B0955135B8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1253"/>
              <a:ext cx="136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21563" name="Rectangle 59">
              <a:extLst>
                <a:ext uri="{FF2B5EF4-FFF2-40B4-BE49-F238E27FC236}">
                  <a16:creationId xmlns:a16="http://schemas.microsoft.com/office/drawing/2014/main" id="{97087671-8CA4-444C-94F1-25F22470DC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" y="1253"/>
              <a:ext cx="136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</p:grpSp>
      <p:grpSp>
        <p:nvGrpSpPr>
          <p:cNvPr id="21565" name="Group 61">
            <a:extLst>
              <a:ext uri="{FF2B5EF4-FFF2-40B4-BE49-F238E27FC236}">
                <a16:creationId xmlns:a16="http://schemas.microsoft.com/office/drawing/2014/main" id="{1C8E861C-26DF-4B2B-8685-438670C36569}"/>
              </a:ext>
            </a:extLst>
          </p:cNvPr>
          <p:cNvGrpSpPr>
            <a:grpSpLocks/>
          </p:cNvGrpSpPr>
          <p:nvPr/>
        </p:nvGrpSpPr>
        <p:grpSpPr bwMode="auto">
          <a:xfrm>
            <a:off x="4787900" y="2205038"/>
            <a:ext cx="431800" cy="215900"/>
            <a:chOff x="3016" y="1253"/>
            <a:chExt cx="272" cy="136"/>
          </a:xfrm>
        </p:grpSpPr>
        <p:sp>
          <p:nvSpPr>
            <p:cNvPr id="21566" name="Rectangle 62">
              <a:extLst>
                <a:ext uri="{FF2B5EF4-FFF2-40B4-BE49-F238E27FC236}">
                  <a16:creationId xmlns:a16="http://schemas.microsoft.com/office/drawing/2014/main" id="{7B31A1F8-9D6B-4A23-9A09-B7FCAF7A8F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1253"/>
              <a:ext cx="136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21567" name="Rectangle 63">
              <a:extLst>
                <a:ext uri="{FF2B5EF4-FFF2-40B4-BE49-F238E27FC236}">
                  <a16:creationId xmlns:a16="http://schemas.microsoft.com/office/drawing/2014/main" id="{953606D7-1792-4D8F-970D-8680A95825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" y="1253"/>
              <a:ext cx="136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</p:grpSp>
      <p:grpSp>
        <p:nvGrpSpPr>
          <p:cNvPr id="21568" name="Group 64">
            <a:extLst>
              <a:ext uri="{FF2B5EF4-FFF2-40B4-BE49-F238E27FC236}">
                <a16:creationId xmlns:a16="http://schemas.microsoft.com/office/drawing/2014/main" id="{1A62A526-90DF-479E-AE8B-46516A82A5A9}"/>
              </a:ext>
            </a:extLst>
          </p:cNvPr>
          <p:cNvGrpSpPr>
            <a:grpSpLocks/>
          </p:cNvGrpSpPr>
          <p:nvPr/>
        </p:nvGrpSpPr>
        <p:grpSpPr bwMode="auto">
          <a:xfrm>
            <a:off x="4787900" y="2420938"/>
            <a:ext cx="431800" cy="215900"/>
            <a:chOff x="3016" y="1253"/>
            <a:chExt cx="272" cy="136"/>
          </a:xfrm>
        </p:grpSpPr>
        <p:sp>
          <p:nvSpPr>
            <p:cNvPr id="21569" name="Rectangle 65">
              <a:extLst>
                <a:ext uri="{FF2B5EF4-FFF2-40B4-BE49-F238E27FC236}">
                  <a16:creationId xmlns:a16="http://schemas.microsoft.com/office/drawing/2014/main" id="{58BBA468-EE4A-47A0-A85A-0891FBB1F7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1253"/>
              <a:ext cx="136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21570" name="Rectangle 66">
              <a:extLst>
                <a:ext uri="{FF2B5EF4-FFF2-40B4-BE49-F238E27FC236}">
                  <a16:creationId xmlns:a16="http://schemas.microsoft.com/office/drawing/2014/main" id="{E54AFE8C-45D3-40EC-BA8E-053BBA02D9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" y="1253"/>
              <a:ext cx="136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</p:grpSp>
      <p:grpSp>
        <p:nvGrpSpPr>
          <p:cNvPr id="21571" name="Group 67">
            <a:extLst>
              <a:ext uri="{FF2B5EF4-FFF2-40B4-BE49-F238E27FC236}">
                <a16:creationId xmlns:a16="http://schemas.microsoft.com/office/drawing/2014/main" id="{F0FE2588-503F-4E83-8E83-049D79A878FE}"/>
              </a:ext>
            </a:extLst>
          </p:cNvPr>
          <p:cNvGrpSpPr>
            <a:grpSpLocks/>
          </p:cNvGrpSpPr>
          <p:nvPr/>
        </p:nvGrpSpPr>
        <p:grpSpPr bwMode="auto">
          <a:xfrm>
            <a:off x="4787900" y="2636838"/>
            <a:ext cx="431800" cy="215900"/>
            <a:chOff x="3016" y="1253"/>
            <a:chExt cx="272" cy="136"/>
          </a:xfrm>
        </p:grpSpPr>
        <p:sp>
          <p:nvSpPr>
            <p:cNvPr id="21572" name="Rectangle 68">
              <a:extLst>
                <a:ext uri="{FF2B5EF4-FFF2-40B4-BE49-F238E27FC236}">
                  <a16:creationId xmlns:a16="http://schemas.microsoft.com/office/drawing/2014/main" id="{4DD9D2B9-D9F1-46E1-9CF8-26D9AC0FB4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1253"/>
              <a:ext cx="136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21573" name="Rectangle 69">
              <a:extLst>
                <a:ext uri="{FF2B5EF4-FFF2-40B4-BE49-F238E27FC236}">
                  <a16:creationId xmlns:a16="http://schemas.microsoft.com/office/drawing/2014/main" id="{663BC698-37D8-4A47-895C-97DB668C3C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" y="1253"/>
              <a:ext cx="136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</p:grpSp>
      <p:grpSp>
        <p:nvGrpSpPr>
          <p:cNvPr id="21574" name="Group 70">
            <a:extLst>
              <a:ext uri="{FF2B5EF4-FFF2-40B4-BE49-F238E27FC236}">
                <a16:creationId xmlns:a16="http://schemas.microsoft.com/office/drawing/2014/main" id="{299CF9CB-7C08-4F5C-B26F-9E4C6792A455}"/>
              </a:ext>
            </a:extLst>
          </p:cNvPr>
          <p:cNvGrpSpPr>
            <a:grpSpLocks/>
          </p:cNvGrpSpPr>
          <p:nvPr/>
        </p:nvGrpSpPr>
        <p:grpSpPr bwMode="auto">
          <a:xfrm>
            <a:off x="4787900" y="2852738"/>
            <a:ext cx="431800" cy="215900"/>
            <a:chOff x="3016" y="1253"/>
            <a:chExt cx="272" cy="136"/>
          </a:xfrm>
        </p:grpSpPr>
        <p:sp>
          <p:nvSpPr>
            <p:cNvPr id="21575" name="Rectangle 71">
              <a:extLst>
                <a:ext uri="{FF2B5EF4-FFF2-40B4-BE49-F238E27FC236}">
                  <a16:creationId xmlns:a16="http://schemas.microsoft.com/office/drawing/2014/main" id="{E3639FC2-9A27-4063-B418-AB997AED1F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1253"/>
              <a:ext cx="136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21576" name="Rectangle 72">
              <a:extLst>
                <a:ext uri="{FF2B5EF4-FFF2-40B4-BE49-F238E27FC236}">
                  <a16:creationId xmlns:a16="http://schemas.microsoft.com/office/drawing/2014/main" id="{2F89D0A4-3366-41D3-88C4-F166855CC0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" y="1253"/>
              <a:ext cx="136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</p:grpSp>
      <p:grpSp>
        <p:nvGrpSpPr>
          <p:cNvPr id="21577" name="Group 73">
            <a:extLst>
              <a:ext uri="{FF2B5EF4-FFF2-40B4-BE49-F238E27FC236}">
                <a16:creationId xmlns:a16="http://schemas.microsoft.com/office/drawing/2014/main" id="{64271A94-4D3D-44A6-8A3F-784737786DE0}"/>
              </a:ext>
            </a:extLst>
          </p:cNvPr>
          <p:cNvGrpSpPr>
            <a:grpSpLocks/>
          </p:cNvGrpSpPr>
          <p:nvPr/>
        </p:nvGrpSpPr>
        <p:grpSpPr bwMode="auto">
          <a:xfrm>
            <a:off x="4787900" y="3068638"/>
            <a:ext cx="431800" cy="215900"/>
            <a:chOff x="3016" y="1253"/>
            <a:chExt cx="272" cy="136"/>
          </a:xfrm>
        </p:grpSpPr>
        <p:sp>
          <p:nvSpPr>
            <p:cNvPr id="21578" name="Rectangle 74">
              <a:extLst>
                <a:ext uri="{FF2B5EF4-FFF2-40B4-BE49-F238E27FC236}">
                  <a16:creationId xmlns:a16="http://schemas.microsoft.com/office/drawing/2014/main" id="{E90403EE-7F1B-41CE-AE31-5162E4A30D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1253"/>
              <a:ext cx="136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21579" name="Rectangle 75">
              <a:extLst>
                <a:ext uri="{FF2B5EF4-FFF2-40B4-BE49-F238E27FC236}">
                  <a16:creationId xmlns:a16="http://schemas.microsoft.com/office/drawing/2014/main" id="{AD56E556-4AAF-4DD8-AD25-A3A3AD995F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" y="1253"/>
              <a:ext cx="136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</p:grpSp>
      <p:sp>
        <p:nvSpPr>
          <p:cNvPr id="21580" name="Rectangle 76">
            <a:extLst>
              <a:ext uri="{FF2B5EF4-FFF2-40B4-BE49-F238E27FC236}">
                <a16:creationId xmlns:a16="http://schemas.microsoft.com/office/drawing/2014/main" id="{DABC0353-378C-46EC-B1FC-7E7718FEC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32845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81" name="Rectangle 77">
            <a:extLst>
              <a:ext uri="{FF2B5EF4-FFF2-40B4-BE49-F238E27FC236}">
                <a16:creationId xmlns:a16="http://schemas.microsoft.com/office/drawing/2014/main" id="{EC4E41D6-1335-468C-AF3D-C1BF694C40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32845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82" name="Rectangle 78">
            <a:extLst>
              <a:ext uri="{FF2B5EF4-FFF2-40B4-BE49-F238E27FC236}">
                <a16:creationId xmlns:a16="http://schemas.microsoft.com/office/drawing/2014/main" id="{AEF7AAAB-AE84-4143-AFAB-E1469BCE1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32845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83" name="Rectangle 79">
            <a:extLst>
              <a:ext uri="{FF2B5EF4-FFF2-40B4-BE49-F238E27FC236}">
                <a16:creationId xmlns:a16="http://schemas.microsoft.com/office/drawing/2014/main" id="{0019FE2D-C127-44CF-B68F-A6717693C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200" y="32845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84" name="Rectangle 80">
            <a:extLst>
              <a:ext uri="{FF2B5EF4-FFF2-40B4-BE49-F238E27FC236}">
                <a16:creationId xmlns:a16="http://schemas.microsoft.com/office/drawing/2014/main" id="{8E135CC3-B27F-45CD-981E-DFFED78A76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100" y="32845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585" name="Rectangle 81">
            <a:extLst>
              <a:ext uri="{FF2B5EF4-FFF2-40B4-BE49-F238E27FC236}">
                <a16:creationId xmlns:a16="http://schemas.microsoft.com/office/drawing/2014/main" id="{480F5672-9A5D-4A97-B48C-2B3E9ADFE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2845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grpSp>
        <p:nvGrpSpPr>
          <p:cNvPr id="21586" name="Group 82">
            <a:extLst>
              <a:ext uri="{FF2B5EF4-FFF2-40B4-BE49-F238E27FC236}">
                <a16:creationId xmlns:a16="http://schemas.microsoft.com/office/drawing/2014/main" id="{D66B26E3-7F0F-4752-97FD-1E239F18D837}"/>
              </a:ext>
            </a:extLst>
          </p:cNvPr>
          <p:cNvGrpSpPr>
            <a:grpSpLocks/>
          </p:cNvGrpSpPr>
          <p:nvPr/>
        </p:nvGrpSpPr>
        <p:grpSpPr bwMode="auto">
          <a:xfrm>
            <a:off x="4787900" y="3284538"/>
            <a:ext cx="431800" cy="215900"/>
            <a:chOff x="3016" y="1253"/>
            <a:chExt cx="272" cy="136"/>
          </a:xfrm>
        </p:grpSpPr>
        <p:sp>
          <p:nvSpPr>
            <p:cNvPr id="21587" name="Rectangle 83">
              <a:extLst>
                <a:ext uri="{FF2B5EF4-FFF2-40B4-BE49-F238E27FC236}">
                  <a16:creationId xmlns:a16="http://schemas.microsoft.com/office/drawing/2014/main" id="{9C544F4F-803E-48D4-BD19-BE792775FC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1253"/>
              <a:ext cx="136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21588" name="Rectangle 84">
              <a:extLst>
                <a:ext uri="{FF2B5EF4-FFF2-40B4-BE49-F238E27FC236}">
                  <a16:creationId xmlns:a16="http://schemas.microsoft.com/office/drawing/2014/main" id="{0D8DC122-524B-49B9-914B-F97E063625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" y="1253"/>
              <a:ext cx="136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</p:grpSp>
      <p:grpSp>
        <p:nvGrpSpPr>
          <p:cNvPr id="21598" name="Group 94">
            <a:extLst>
              <a:ext uri="{FF2B5EF4-FFF2-40B4-BE49-F238E27FC236}">
                <a16:creationId xmlns:a16="http://schemas.microsoft.com/office/drawing/2014/main" id="{405DB53A-999A-4674-94FC-026721353461}"/>
              </a:ext>
            </a:extLst>
          </p:cNvPr>
          <p:cNvGrpSpPr>
            <a:grpSpLocks/>
          </p:cNvGrpSpPr>
          <p:nvPr/>
        </p:nvGrpSpPr>
        <p:grpSpPr bwMode="auto">
          <a:xfrm>
            <a:off x="3492500" y="3500438"/>
            <a:ext cx="1727200" cy="215900"/>
            <a:chOff x="2200" y="2205"/>
            <a:chExt cx="1088" cy="136"/>
          </a:xfrm>
        </p:grpSpPr>
        <p:sp>
          <p:nvSpPr>
            <p:cNvPr id="21589" name="Rectangle 85">
              <a:extLst>
                <a:ext uri="{FF2B5EF4-FFF2-40B4-BE49-F238E27FC236}">
                  <a16:creationId xmlns:a16="http://schemas.microsoft.com/office/drawing/2014/main" id="{6D423C53-3D04-4182-874C-A1C2262EBB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" y="2205"/>
              <a:ext cx="136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21590" name="Rectangle 86">
              <a:extLst>
                <a:ext uri="{FF2B5EF4-FFF2-40B4-BE49-F238E27FC236}">
                  <a16:creationId xmlns:a16="http://schemas.microsoft.com/office/drawing/2014/main" id="{9C80D625-6800-4145-86AB-430F169FE1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6" y="2205"/>
              <a:ext cx="136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21591" name="Rectangle 87">
              <a:extLst>
                <a:ext uri="{FF2B5EF4-FFF2-40B4-BE49-F238E27FC236}">
                  <a16:creationId xmlns:a16="http://schemas.microsoft.com/office/drawing/2014/main" id="{1DFCC6AE-EAB6-4606-8D9D-6A6CD89A0F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2205"/>
              <a:ext cx="136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21592" name="Rectangle 88">
              <a:extLst>
                <a:ext uri="{FF2B5EF4-FFF2-40B4-BE49-F238E27FC236}">
                  <a16:creationId xmlns:a16="http://schemas.microsoft.com/office/drawing/2014/main" id="{313A3859-EB90-426F-B1EC-60D6BD356E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205"/>
              <a:ext cx="136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21593" name="Rectangle 89">
              <a:extLst>
                <a:ext uri="{FF2B5EF4-FFF2-40B4-BE49-F238E27FC236}">
                  <a16:creationId xmlns:a16="http://schemas.microsoft.com/office/drawing/2014/main" id="{C71154EA-5821-4E91-B3EF-16D37AE301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205"/>
              <a:ext cx="136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21594" name="Rectangle 90">
              <a:extLst>
                <a:ext uri="{FF2B5EF4-FFF2-40B4-BE49-F238E27FC236}">
                  <a16:creationId xmlns:a16="http://schemas.microsoft.com/office/drawing/2014/main" id="{814ADC3F-7DD5-4B7C-8EF4-1C74E69C8E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2205"/>
              <a:ext cx="136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grpSp>
          <p:nvGrpSpPr>
            <p:cNvPr id="21595" name="Group 91">
              <a:extLst>
                <a:ext uri="{FF2B5EF4-FFF2-40B4-BE49-F238E27FC236}">
                  <a16:creationId xmlns:a16="http://schemas.microsoft.com/office/drawing/2014/main" id="{E8E8B1AF-C522-4EB3-908D-B3C8ACE872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16" y="2205"/>
              <a:ext cx="272" cy="136"/>
              <a:chOff x="3016" y="1253"/>
              <a:chExt cx="272" cy="136"/>
            </a:xfrm>
          </p:grpSpPr>
          <p:sp>
            <p:nvSpPr>
              <p:cNvPr id="21596" name="Rectangle 92">
                <a:extLst>
                  <a:ext uri="{FF2B5EF4-FFF2-40B4-BE49-F238E27FC236}">
                    <a16:creationId xmlns:a16="http://schemas.microsoft.com/office/drawing/2014/main" id="{D20525A0-8537-421D-A59E-FB4908C34F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6" y="1253"/>
                <a:ext cx="136" cy="13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KZ"/>
              </a:p>
            </p:txBody>
          </p:sp>
          <p:sp>
            <p:nvSpPr>
              <p:cNvPr id="21597" name="Rectangle 93">
                <a:extLst>
                  <a:ext uri="{FF2B5EF4-FFF2-40B4-BE49-F238E27FC236}">
                    <a16:creationId xmlns:a16="http://schemas.microsoft.com/office/drawing/2014/main" id="{36FC58AB-8038-45D7-9F0F-62FE20C322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52" y="1253"/>
                <a:ext cx="136" cy="13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KZ"/>
              </a:p>
            </p:txBody>
          </p:sp>
        </p:grpSp>
      </p:grpSp>
      <p:sp>
        <p:nvSpPr>
          <p:cNvPr id="21630" name="Rectangle 126">
            <a:extLst>
              <a:ext uri="{FF2B5EF4-FFF2-40B4-BE49-F238E27FC236}">
                <a16:creationId xmlns:a16="http://schemas.microsoft.com/office/drawing/2014/main" id="{FBBAE7F1-3AC7-4E18-B7DF-C0F379823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2852738"/>
            <a:ext cx="21590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31" name="Rectangle 127">
            <a:extLst>
              <a:ext uri="{FF2B5EF4-FFF2-40B4-BE49-F238E27FC236}">
                <a16:creationId xmlns:a16="http://schemas.microsoft.com/office/drawing/2014/main" id="{C611EDAF-2CF9-46A5-8B57-69BDC0AE5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2852738"/>
            <a:ext cx="215900" cy="2159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32" name="Rectangle 128">
            <a:extLst>
              <a:ext uri="{FF2B5EF4-FFF2-40B4-BE49-F238E27FC236}">
                <a16:creationId xmlns:a16="http://schemas.microsoft.com/office/drawing/2014/main" id="{AD13F487-57A7-42A8-A1ED-72DBAC94AF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2852738"/>
            <a:ext cx="215900" cy="2159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33" name="Rectangle 129">
            <a:extLst>
              <a:ext uri="{FF2B5EF4-FFF2-40B4-BE49-F238E27FC236}">
                <a16:creationId xmlns:a16="http://schemas.microsoft.com/office/drawing/2014/main" id="{CDECDD0E-A1A9-4BB9-A0B5-2AA150CA4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3663" y="2852738"/>
            <a:ext cx="21590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34" name="Rectangle 130">
            <a:extLst>
              <a:ext uri="{FF2B5EF4-FFF2-40B4-BE49-F238E27FC236}">
                <a16:creationId xmlns:a16="http://schemas.microsoft.com/office/drawing/2014/main" id="{CDCEE7AC-7B25-4B74-BCDC-6C1E82C8E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852738"/>
            <a:ext cx="21590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35" name="Rectangle 131">
            <a:extLst>
              <a:ext uri="{FF2B5EF4-FFF2-40B4-BE49-F238E27FC236}">
                <a16:creationId xmlns:a16="http://schemas.microsoft.com/office/drawing/2014/main" id="{DCD6F3BF-D3D4-4293-B9D9-192413AEEC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463" y="2852738"/>
            <a:ext cx="215900" cy="2159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37" name="Rectangle 133">
            <a:extLst>
              <a:ext uri="{FF2B5EF4-FFF2-40B4-BE49-F238E27FC236}">
                <a16:creationId xmlns:a16="http://schemas.microsoft.com/office/drawing/2014/main" id="{1C3D98D2-7882-4C3F-81ED-407166B913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2852738"/>
            <a:ext cx="21590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40" name="Rectangle 136">
            <a:extLst>
              <a:ext uri="{FF2B5EF4-FFF2-40B4-BE49-F238E27FC236}">
                <a16:creationId xmlns:a16="http://schemas.microsoft.com/office/drawing/2014/main" id="{497D97DB-92AA-426E-9762-02907B0771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2636838"/>
            <a:ext cx="21590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41" name="Rectangle 137">
            <a:extLst>
              <a:ext uri="{FF2B5EF4-FFF2-40B4-BE49-F238E27FC236}">
                <a16:creationId xmlns:a16="http://schemas.microsoft.com/office/drawing/2014/main" id="{2BB8164B-D51B-495C-91AC-A16DCC7874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2636838"/>
            <a:ext cx="21590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42" name="Rectangle 138">
            <a:extLst>
              <a:ext uri="{FF2B5EF4-FFF2-40B4-BE49-F238E27FC236}">
                <a16:creationId xmlns:a16="http://schemas.microsoft.com/office/drawing/2014/main" id="{52CA1803-B613-4B55-84F1-DF1243AB87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2636838"/>
            <a:ext cx="21590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43" name="Rectangle 139">
            <a:extLst>
              <a:ext uri="{FF2B5EF4-FFF2-40B4-BE49-F238E27FC236}">
                <a16:creationId xmlns:a16="http://schemas.microsoft.com/office/drawing/2014/main" id="{9C337942-3029-4416-96CF-0BFA0B9AD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3663" y="2636838"/>
            <a:ext cx="215900" cy="2159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44" name="Rectangle 140">
            <a:extLst>
              <a:ext uri="{FF2B5EF4-FFF2-40B4-BE49-F238E27FC236}">
                <a16:creationId xmlns:a16="http://schemas.microsoft.com/office/drawing/2014/main" id="{EF66D8F4-7689-4FFD-973C-B38210BF5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636838"/>
            <a:ext cx="215900" cy="2159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45" name="Rectangle 141">
            <a:extLst>
              <a:ext uri="{FF2B5EF4-FFF2-40B4-BE49-F238E27FC236}">
                <a16:creationId xmlns:a16="http://schemas.microsoft.com/office/drawing/2014/main" id="{C04FE508-483F-4665-918F-62B345A8BB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463" y="2636838"/>
            <a:ext cx="215900" cy="2159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47" name="Rectangle 143">
            <a:extLst>
              <a:ext uri="{FF2B5EF4-FFF2-40B4-BE49-F238E27FC236}">
                <a16:creationId xmlns:a16="http://schemas.microsoft.com/office/drawing/2014/main" id="{B207AE84-0EA9-4827-86F4-156DA1CB3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2636838"/>
            <a:ext cx="215900" cy="2159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48" name="Rectangle 144">
            <a:extLst>
              <a:ext uri="{FF2B5EF4-FFF2-40B4-BE49-F238E27FC236}">
                <a16:creationId xmlns:a16="http://schemas.microsoft.com/office/drawing/2014/main" id="{A439B934-4B22-4F39-90C4-8A074FD15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7263" y="2636838"/>
            <a:ext cx="21590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50" name="Rectangle 146">
            <a:extLst>
              <a:ext uri="{FF2B5EF4-FFF2-40B4-BE49-F238E27FC236}">
                <a16:creationId xmlns:a16="http://schemas.microsoft.com/office/drawing/2014/main" id="{F1399013-BF65-40EF-AAD8-73968E559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2420938"/>
            <a:ext cx="21590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51" name="Rectangle 147">
            <a:extLst>
              <a:ext uri="{FF2B5EF4-FFF2-40B4-BE49-F238E27FC236}">
                <a16:creationId xmlns:a16="http://schemas.microsoft.com/office/drawing/2014/main" id="{0896696C-0D34-4FCD-B663-82C8FE099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2420938"/>
            <a:ext cx="215900" cy="2159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54" name="Rectangle 150">
            <a:extLst>
              <a:ext uri="{FF2B5EF4-FFF2-40B4-BE49-F238E27FC236}">
                <a16:creationId xmlns:a16="http://schemas.microsoft.com/office/drawing/2014/main" id="{8142B46E-5D65-46A3-ACE9-4BD8A00AD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420938"/>
            <a:ext cx="215900" cy="2159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55" name="Rectangle 151">
            <a:extLst>
              <a:ext uri="{FF2B5EF4-FFF2-40B4-BE49-F238E27FC236}">
                <a16:creationId xmlns:a16="http://schemas.microsoft.com/office/drawing/2014/main" id="{9471D068-771F-49B8-A3D4-1FF26BB60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463" y="2420938"/>
            <a:ext cx="215900" cy="2159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57" name="Rectangle 153">
            <a:extLst>
              <a:ext uri="{FF2B5EF4-FFF2-40B4-BE49-F238E27FC236}">
                <a16:creationId xmlns:a16="http://schemas.microsoft.com/office/drawing/2014/main" id="{EF8F01B2-DF6F-4402-9770-91A11AFCC0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2420938"/>
            <a:ext cx="215900" cy="2159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58" name="Rectangle 154">
            <a:extLst>
              <a:ext uri="{FF2B5EF4-FFF2-40B4-BE49-F238E27FC236}">
                <a16:creationId xmlns:a16="http://schemas.microsoft.com/office/drawing/2014/main" id="{73BCC27C-A1EB-4F8E-AC65-18980FB01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7263" y="2420938"/>
            <a:ext cx="21590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60" name="Rectangle 156">
            <a:extLst>
              <a:ext uri="{FF2B5EF4-FFF2-40B4-BE49-F238E27FC236}">
                <a16:creationId xmlns:a16="http://schemas.microsoft.com/office/drawing/2014/main" id="{ED548093-2937-48A5-B7D5-38C939D92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2205038"/>
            <a:ext cx="21590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61" name="Rectangle 157">
            <a:extLst>
              <a:ext uri="{FF2B5EF4-FFF2-40B4-BE49-F238E27FC236}">
                <a16:creationId xmlns:a16="http://schemas.microsoft.com/office/drawing/2014/main" id="{CBA8431B-5EC6-4A56-913C-77BE7AE44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2205038"/>
            <a:ext cx="215900" cy="2159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62" name="Rectangle 158">
            <a:extLst>
              <a:ext uri="{FF2B5EF4-FFF2-40B4-BE49-F238E27FC236}">
                <a16:creationId xmlns:a16="http://schemas.microsoft.com/office/drawing/2014/main" id="{A9C5F7E4-F36B-4555-8BF7-B4AEA5B72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2205038"/>
            <a:ext cx="215900" cy="2159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64" name="Rectangle 160">
            <a:extLst>
              <a:ext uri="{FF2B5EF4-FFF2-40B4-BE49-F238E27FC236}">
                <a16:creationId xmlns:a16="http://schemas.microsoft.com/office/drawing/2014/main" id="{00FED37A-2B3F-4C64-B9F8-3EB9CD512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205038"/>
            <a:ext cx="215900" cy="2159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65" name="Rectangle 161">
            <a:extLst>
              <a:ext uri="{FF2B5EF4-FFF2-40B4-BE49-F238E27FC236}">
                <a16:creationId xmlns:a16="http://schemas.microsoft.com/office/drawing/2014/main" id="{BEB950D0-E1AF-4372-8E8D-87BBEF98F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463" y="2205038"/>
            <a:ext cx="215900" cy="2159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67" name="Rectangle 163">
            <a:extLst>
              <a:ext uri="{FF2B5EF4-FFF2-40B4-BE49-F238E27FC236}">
                <a16:creationId xmlns:a16="http://schemas.microsoft.com/office/drawing/2014/main" id="{A1D92039-2EAF-41BF-BDFE-4FB029E16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2205038"/>
            <a:ext cx="21590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68" name="Rectangle 164">
            <a:extLst>
              <a:ext uri="{FF2B5EF4-FFF2-40B4-BE49-F238E27FC236}">
                <a16:creationId xmlns:a16="http://schemas.microsoft.com/office/drawing/2014/main" id="{C868F883-A896-4170-A699-31738B3753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7263" y="2205038"/>
            <a:ext cx="21590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70" name="Rectangle 166">
            <a:extLst>
              <a:ext uri="{FF2B5EF4-FFF2-40B4-BE49-F238E27FC236}">
                <a16:creationId xmlns:a16="http://schemas.microsoft.com/office/drawing/2014/main" id="{E3BED2F1-FC8F-4969-80FC-AC1C2E72C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1989138"/>
            <a:ext cx="21590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71" name="Rectangle 167">
            <a:extLst>
              <a:ext uri="{FF2B5EF4-FFF2-40B4-BE49-F238E27FC236}">
                <a16:creationId xmlns:a16="http://schemas.microsoft.com/office/drawing/2014/main" id="{DA7C238D-C8DE-4EC1-99E5-6E208642A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1989138"/>
            <a:ext cx="21590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72" name="Rectangle 168">
            <a:extLst>
              <a:ext uri="{FF2B5EF4-FFF2-40B4-BE49-F238E27FC236}">
                <a16:creationId xmlns:a16="http://schemas.microsoft.com/office/drawing/2014/main" id="{2CB30784-E19D-45F1-AEC6-E1AAA96D8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1989138"/>
            <a:ext cx="215900" cy="2159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73" name="Rectangle 169">
            <a:extLst>
              <a:ext uri="{FF2B5EF4-FFF2-40B4-BE49-F238E27FC236}">
                <a16:creationId xmlns:a16="http://schemas.microsoft.com/office/drawing/2014/main" id="{809FB94D-0EBE-468F-BA54-CE67AEFE33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3663" y="1989138"/>
            <a:ext cx="215900" cy="2159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74" name="Rectangle 170">
            <a:extLst>
              <a:ext uri="{FF2B5EF4-FFF2-40B4-BE49-F238E27FC236}">
                <a16:creationId xmlns:a16="http://schemas.microsoft.com/office/drawing/2014/main" id="{0C7CD56D-DCC5-4106-A867-814A167D1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1989138"/>
            <a:ext cx="21590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75" name="Rectangle 171">
            <a:extLst>
              <a:ext uri="{FF2B5EF4-FFF2-40B4-BE49-F238E27FC236}">
                <a16:creationId xmlns:a16="http://schemas.microsoft.com/office/drawing/2014/main" id="{5E012F7A-A5B2-4433-BE3A-717078E1D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463" y="1989138"/>
            <a:ext cx="21590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77" name="Rectangle 173">
            <a:extLst>
              <a:ext uri="{FF2B5EF4-FFF2-40B4-BE49-F238E27FC236}">
                <a16:creationId xmlns:a16="http://schemas.microsoft.com/office/drawing/2014/main" id="{89C536FC-6F18-4568-9FFA-13490EED6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1989138"/>
            <a:ext cx="21590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78" name="Rectangle 174">
            <a:extLst>
              <a:ext uri="{FF2B5EF4-FFF2-40B4-BE49-F238E27FC236}">
                <a16:creationId xmlns:a16="http://schemas.microsoft.com/office/drawing/2014/main" id="{5DCD8E90-DA45-42E6-B179-E6C9F00FB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7263" y="1989138"/>
            <a:ext cx="21590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83" name="Oval 179">
            <a:extLst>
              <a:ext uri="{FF2B5EF4-FFF2-40B4-BE49-F238E27FC236}">
                <a16:creationId xmlns:a16="http://schemas.microsoft.com/office/drawing/2014/main" id="{E55F844E-5E2E-4262-844D-ABB20FBFDFFC}"/>
              </a:ext>
            </a:extLst>
          </p:cNvPr>
          <p:cNvSpPr>
            <a:spLocks noChangeArrowheads="1"/>
          </p:cNvSpPr>
          <p:nvPr/>
        </p:nvSpPr>
        <p:spPr bwMode="auto">
          <a:xfrm rot="-19686467">
            <a:off x="3708400" y="2997200"/>
            <a:ext cx="1079500" cy="57626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690" name="Freeform 186">
            <a:extLst>
              <a:ext uri="{FF2B5EF4-FFF2-40B4-BE49-F238E27FC236}">
                <a16:creationId xmlns:a16="http://schemas.microsoft.com/office/drawing/2014/main" id="{45876E48-2CDE-456A-B4B6-0BEBBBDE6A5D}"/>
              </a:ext>
            </a:extLst>
          </p:cNvPr>
          <p:cNvSpPr>
            <a:spLocks/>
          </p:cNvSpPr>
          <p:nvPr/>
        </p:nvSpPr>
        <p:spPr bwMode="auto">
          <a:xfrm>
            <a:off x="3851275" y="1989138"/>
            <a:ext cx="1308100" cy="1016000"/>
          </a:xfrm>
          <a:custGeom>
            <a:avLst/>
            <a:gdLst>
              <a:gd name="T0" fmla="*/ 177 w 824"/>
              <a:gd name="T1" fmla="*/ 64 h 640"/>
              <a:gd name="T2" fmla="*/ 86 w 824"/>
              <a:gd name="T3" fmla="*/ 100 h 640"/>
              <a:gd name="T4" fmla="*/ 13 w 824"/>
              <a:gd name="T5" fmla="*/ 247 h 640"/>
              <a:gd name="T6" fmla="*/ 104 w 824"/>
              <a:gd name="T7" fmla="*/ 420 h 640"/>
              <a:gd name="T8" fmla="*/ 232 w 824"/>
              <a:gd name="T9" fmla="*/ 484 h 640"/>
              <a:gd name="T10" fmla="*/ 397 w 824"/>
              <a:gd name="T11" fmla="*/ 567 h 640"/>
              <a:gd name="T12" fmla="*/ 580 w 824"/>
              <a:gd name="T13" fmla="*/ 640 h 640"/>
              <a:gd name="T14" fmla="*/ 644 w 824"/>
              <a:gd name="T15" fmla="*/ 631 h 640"/>
              <a:gd name="T16" fmla="*/ 662 w 824"/>
              <a:gd name="T17" fmla="*/ 612 h 640"/>
              <a:gd name="T18" fmla="*/ 772 w 824"/>
              <a:gd name="T19" fmla="*/ 557 h 640"/>
              <a:gd name="T20" fmla="*/ 799 w 824"/>
              <a:gd name="T21" fmla="*/ 393 h 640"/>
              <a:gd name="T22" fmla="*/ 762 w 824"/>
              <a:gd name="T23" fmla="*/ 338 h 640"/>
              <a:gd name="T24" fmla="*/ 726 w 824"/>
              <a:gd name="T25" fmla="*/ 292 h 640"/>
              <a:gd name="T26" fmla="*/ 607 w 824"/>
              <a:gd name="T27" fmla="*/ 183 h 640"/>
              <a:gd name="T28" fmla="*/ 525 w 824"/>
              <a:gd name="T29" fmla="*/ 128 h 640"/>
              <a:gd name="T30" fmla="*/ 424 w 824"/>
              <a:gd name="T31" fmla="*/ 64 h 640"/>
              <a:gd name="T32" fmla="*/ 177 w 824"/>
              <a:gd name="T33" fmla="*/ 64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24" h="640">
                <a:moveTo>
                  <a:pt x="177" y="64"/>
                </a:moveTo>
                <a:cubicBezTo>
                  <a:pt x="121" y="75"/>
                  <a:pt x="133" y="84"/>
                  <a:pt x="86" y="100"/>
                </a:cubicBezTo>
                <a:cubicBezTo>
                  <a:pt x="45" y="143"/>
                  <a:pt x="27" y="190"/>
                  <a:pt x="13" y="247"/>
                </a:cubicBezTo>
                <a:cubicBezTo>
                  <a:pt x="23" y="391"/>
                  <a:pt x="0" y="369"/>
                  <a:pt x="104" y="420"/>
                </a:cubicBezTo>
                <a:cubicBezTo>
                  <a:pt x="141" y="459"/>
                  <a:pt x="182" y="472"/>
                  <a:pt x="232" y="484"/>
                </a:cubicBezTo>
                <a:cubicBezTo>
                  <a:pt x="275" y="505"/>
                  <a:pt x="345" y="549"/>
                  <a:pt x="397" y="567"/>
                </a:cubicBezTo>
                <a:cubicBezTo>
                  <a:pt x="449" y="606"/>
                  <a:pt x="517" y="620"/>
                  <a:pt x="580" y="640"/>
                </a:cubicBezTo>
                <a:cubicBezTo>
                  <a:pt x="601" y="637"/>
                  <a:pt x="624" y="638"/>
                  <a:pt x="644" y="631"/>
                </a:cubicBezTo>
                <a:cubicBezTo>
                  <a:pt x="652" y="628"/>
                  <a:pt x="655" y="617"/>
                  <a:pt x="662" y="612"/>
                </a:cubicBezTo>
                <a:cubicBezTo>
                  <a:pt x="694" y="590"/>
                  <a:pt x="736" y="572"/>
                  <a:pt x="772" y="557"/>
                </a:cubicBezTo>
                <a:cubicBezTo>
                  <a:pt x="797" y="495"/>
                  <a:pt x="824" y="466"/>
                  <a:pt x="799" y="393"/>
                </a:cubicBezTo>
                <a:cubicBezTo>
                  <a:pt x="792" y="372"/>
                  <a:pt x="762" y="338"/>
                  <a:pt x="762" y="338"/>
                </a:cubicBezTo>
                <a:cubicBezTo>
                  <a:pt x="745" y="286"/>
                  <a:pt x="766" y="333"/>
                  <a:pt x="726" y="292"/>
                </a:cubicBezTo>
                <a:cubicBezTo>
                  <a:pt x="686" y="251"/>
                  <a:pt x="661" y="209"/>
                  <a:pt x="607" y="183"/>
                </a:cubicBezTo>
                <a:cubicBezTo>
                  <a:pt x="575" y="149"/>
                  <a:pt x="559" y="155"/>
                  <a:pt x="525" y="128"/>
                </a:cubicBezTo>
                <a:cubicBezTo>
                  <a:pt x="492" y="101"/>
                  <a:pt x="465" y="77"/>
                  <a:pt x="424" y="64"/>
                </a:cubicBezTo>
                <a:cubicBezTo>
                  <a:pt x="364" y="1"/>
                  <a:pt x="241" y="0"/>
                  <a:pt x="177" y="64"/>
                </a:cubicBezTo>
                <a:close/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grpSp>
        <p:nvGrpSpPr>
          <p:cNvPr id="21695" name="Group 191">
            <a:extLst>
              <a:ext uri="{FF2B5EF4-FFF2-40B4-BE49-F238E27FC236}">
                <a16:creationId xmlns:a16="http://schemas.microsoft.com/office/drawing/2014/main" id="{FFAF5750-60C0-468A-8B69-8918E7585509}"/>
              </a:ext>
            </a:extLst>
          </p:cNvPr>
          <p:cNvGrpSpPr>
            <a:grpSpLocks/>
          </p:cNvGrpSpPr>
          <p:nvPr/>
        </p:nvGrpSpPr>
        <p:grpSpPr bwMode="auto">
          <a:xfrm>
            <a:off x="684213" y="1989138"/>
            <a:ext cx="1728787" cy="1727200"/>
            <a:chOff x="521" y="1253"/>
            <a:chExt cx="1089" cy="1088"/>
          </a:xfrm>
        </p:grpSpPr>
        <p:sp>
          <p:nvSpPr>
            <p:cNvPr id="21679" name="Rectangle 175">
              <a:extLst>
                <a:ext uri="{FF2B5EF4-FFF2-40B4-BE49-F238E27FC236}">
                  <a16:creationId xmlns:a16="http://schemas.microsoft.com/office/drawing/2014/main" id="{584B3BA7-1531-49D5-83F5-8A650DF987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253"/>
              <a:ext cx="1089" cy="10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21693" name="Oval 189">
              <a:extLst>
                <a:ext uri="{FF2B5EF4-FFF2-40B4-BE49-F238E27FC236}">
                  <a16:creationId xmlns:a16="http://schemas.microsoft.com/office/drawing/2014/main" id="{BDFD77BA-142C-4E93-BA94-74E72FE48CB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9686467">
              <a:off x="612" y="1879"/>
              <a:ext cx="680" cy="363"/>
            </a:xfrm>
            <a:prstGeom prst="ellipse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KZ"/>
            </a:p>
          </p:txBody>
        </p:sp>
        <p:sp>
          <p:nvSpPr>
            <p:cNvPr id="21694" name="Freeform 190">
              <a:extLst>
                <a:ext uri="{FF2B5EF4-FFF2-40B4-BE49-F238E27FC236}">
                  <a16:creationId xmlns:a16="http://schemas.microsoft.com/office/drawing/2014/main" id="{B3CA5A5A-A12E-4A72-A597-BC1F155E63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" y="1253"/>
              <a:ext cx="824" cy="640"/>
            </a:xfrm>
            <a:custGeom>
              <a:avLst/>
              <a:gdLst>
                <a:gd name="T0" fmla="*/ 177 w 824"/>
                <a:gd name="T1" fmla="*/ 64 h 640"/>
                <a:gd name="T2" fmla="*/ 86 w 824"/>
                <a:gd name="T3" fmla="*/ 100 h 640"/>
                <a:gd name="T4" fmla="*/ 13 w 824"/>
                <a:gd name="T5" fmla="*/ 247 h 640"/>
                <a:gd name="T6" fmla="*/ 104 w 824"/>
                <a:gd name="T7" fmla="*/ 420 h 640"/>
                <a:gd name="T8" fmla="*/ 232 w 824"/>
                <a:gd name="T9" fmla="*/ 484 h 640"/>
                <a:gd name="T10" fmla="*/ 397 w 824"/>
                <a:gd name="T11" fmla="*/ 567 h 640"/>
                <a:gd name="T12" fmla="*/ 580 w 824"/>
                <a:gd name="T13" fmla="*/ 640 h 640"/>
                <a:gd name="T14" fmla="*/ 644 w 824"/>
                <a:gd name="T15" fmla="*/ 631 h 640"/>
                <a:gd name="T16" fmla="*/ 662 w 824"/>
                <a:gd name="T17" fmla="*/ 612 h 640"/>
                <a:gd name="T18" fmla="*/ 772 w 824"/>
                <a:gd name="T19" fmla="*/ 557 h 640"/>
                <a:gd name="T20" fmla="*/ 799 w 824"/>
                <a:gd name="T21" fmla="*/ 393 h 640"/>
                <a:gd name="T22" fmla="*/ 762 w 824"/>
                <a:gd name="T23" fmla="*/ 338 h 640"/>
                <a:gd name="T24" fmla="*/ 726 w 824"/>
                <a:gd name="T25" fmla="*/ 292 h 640"/>
                <a:gd name="T26" fmla="*/ 607 w 824"/>
                <a:gd name="T27" fmla="*/ 183 h 640"/>
                <a:gd name="T28" fmla="*/ 525 w 824"/>
                <a:gd name="T29" fmla="*/ 128 h 640"/>
                <a:gd name="T30" fmla="*/ 424 w 824"/>
                <a:gd name="T31" fmla="*/ 64 h 640"/>
                <a:gd name="T32" fmla="*/ 177 w 824"/>
                <a:gd name="T33" fmla="*/ 64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24" h="640">
                  <a:moveTo>
                    <a:pt x="177" y="64"/>
                  </a:moveTo>
                  <a:cubicBezTo>
                    <a:pt x="121" y="75"/>
                    <a:pt x="133" y="84"/>
                    <a:pt x="86" y="100"/>
                  </a:cubicBezTo>
                  <a:cubicBezTo>
                    <a:pt x="45" y="143"/>
                    <a:pt x="27" y="190"/>
                    <a:pt x="13" y="247"/>
                  </a:cubicBezTo>
                  <a:cubicBezTo>
                    <a:pt x="23" y="391"/>
                    <a:pt x="0" y="369"/>
                    <a:pt x="104" y="420"/>
                  </a:cubicBezTo>
                  <a:cubicBezTo>
                    <a:pt x="141" y="459"/>
                    <a:pt x="182" y="472"/>
                    <a:pt x="232" y="484"/>
                  </a:cubicBezTo>
                  <a:cubicBezTo>
                    <a:pt x="275" y="505"/>
                    <a:pt x="345" y="549"/>
                    <a:pt x="397" y="567"/>
                  </a:cubicBezTo>
                  <a:cubicBezTo>
                    <a:pt x="449" y="606"/>
                    <a:pt x="517" y="620"/>
                    <a:pt x="580" y="640"/>
                  </a:cubicBezTo>
                  <a:cubicBezTo>
                    <a:pt x="601" y="637"/>
                    <a:pt x="624" y="638"/>
                    <a:pt x="644" y="631"/>
                  </a:cubicBezTo>
                  <a:cubicBezTo>
                    <a:pt x="652" y="628"/>
                    <a:pt x="655" y="617"/>
                    <a:pt x="662" y="612"/>
                  </a:cubicBezTo>
                  <a:cubicBezTo>
                    <a:pt x="694" y="590"/>
                    <a:pt x="736" y="572"/>
                    <a:pt x="772" y="557"/>
                  </a:cubicBezTo>
                  <a:cubicBezTo>
                    <a:pt x="797" y="495"/>
                    <a:pt x="824" y="466"/>
                    <a:pt x="799" y="393"/>
                  </a:cubicBezTo>
                  <a:cubicBezTo>
                    <a:pt x="792" y="372"/>
                    <a:pt x="762" y="338"/>
                    <a:pt x="762" y="338"/>
                  </a:cubicBezTo>
                  <a:cubicBezTo>
                    <a:pt x="745" y="286"/>
                    <a:pt x="766" y="333"/>
                    <a:pt x="726" y="292"/>
                  </a:cubicBezTo>
                  <a:cubicBezTo>
                    <a:pt x="686" y="251"/>
                    <a:pt x="661" y="209"/>
                    <a:pt x="607" y="183"/>
                  </a:cubicBezTo>
                  <a:cubicBezTo>
                    <a:pt x="575" y="149"/>
                    <a:pt x="559" y="155"/>
                    <a:pt x="525" y="128"/>
                  </a:cubicBezTo>
                  <a:cubicBezTo>
                    <a:pt x="492" y="101"/>
                    <a:pt x="465" y="77"/>
                    <a:pt x="424" y="64"/>
                  </a:cubicBezTo>
                  <a:cubicBezTo>
                    <a:pt x="364" y="1"/>
                    <a:pt x="241" y="0"/>
                    <a:pt x="177" y="64"/>
                  </a:cubicBezTo>
                  <a:close/>
                </a:path>
              </a:pathLst>
            </a:custGeom>
            <a:solidFill>
              <a:srgbClr val="FF33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</p:grpSp>
      <p:sp>
        <p:nvSpPr>
          <p:cNvPr id="21622" name="Rectangle 118">
            <a:extLst>
              <a:ext uri="{FF2B5EF4-FFF2-40B4-BE49-F238E27FC236}">
                <a16:creationId xmlns:a16="http://schemas.microsoft.com/office/drawing/2014/main" id="{889A9152-5CA8-42BC-87BB-A1B025E79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3068638"/>
            <a:ext cx="215900" cy="2159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724" name="Rectangle 220">
            <a:extLst>
              <a:ext uri="{FF2B5EF4-FFF2-40B4-BE49-F238E27FC236}">
                <a16:creationId xmlns:a16="http://schemas.microsoft.com/office/drawing/2014/main" id="{5A03B276-B956-44A7-8E63-8B77113FA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7550" y="1989138"/>
            <a:ext cx="21590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725" name="Rectangle 221">
            <a:extLst>
              <a:ext uri="{FF2B5EF4-FFF2-40B4-BE49-F238E27FC236}">
                <a16:creationId xmlns:a16="http://schemas.microsoft.com/office/drawing/2014/main" id="{409C633B-35F8-4901-A4EA-5A52A5676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3450" y="1989138"/>
            <a:ext cx="215900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21726" name="Rectangle 222">
            <a:extLst>
              <a:ext uri="{FF2B5EF4-FFF2-40B4-BE49-F238E27FC236}">
                <a16:creationId xmlns:a16="http://schemas.microsoft.com/office/drawing/2014/main" id="{49CB20D3-C55D-41E8-9762-02F5150968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9350" y="1989138"/>
            <a:ext cx="215900" cy="2159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grpSp>
        <p:nvGrpSpPr>
          <p:cNvPr id="21746" name="Group 242">
            <a:extLst>
              <a:ext uri="{FF2B5EF4-FFF2-40B4-BE49-F238E27FC236}">
                <a16:creationId xmlns:a16="http://schemas.microsoft.com/office/drawing/2014/main" id="{A09AABF5-97A3-42CC-A259-7577ED0A8FD6}"/>
              </a:ext>
            </a:extLst>
          </p:cNvPr>
          <p:cNvGrpSpPr>
            <a:grpSpLocks/>
          </p:cNvGrpSpPr>
          <p:nvPr/>
        </p:nvGrpSpPr>
        <p:grpSpPr bwMode="auto">
          <a:xfrm>
            <a:off x="5795963" y="1989138"/>
            <a:ext cx="1728787" cy="1727200"/>
            <a:chOff x="3651" y="1253"/>
            <a:chExt cx="1089" cy="1088"/>
          </a:xfrm>
        </p:grpSpPr>
        <p:grpSp>
          <p:nvGrpSpPr>
            <p:cNvPr id="21741" name="Group 237">
              <a:extLst>
                <a:ext uri="{FF2B5EF4-FFF2-40B4-BE49-F238E27FC236}">
                  <a16:creationId xmlns:a16="http://schemas.microsoft.com/office/drawing/2014/main" id="{AD168418-75D3-4746-9D98-CB3FD56AB5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52" y="1797"/>
              <a:ext cx="1087" cy="136"/>
              <a:chOff x="3652" y="1797"/>
              <a:chExt cx="1087" cy="136"/>
            </a:xfrm>
          </p:grpSpPr>
          <p:sp>
            <p:nvSpPr>
              <p:cNvPr id="21638" name="Rectangle 134">
                <a:extLst>
                  <a:ext uri="{FF2B5EF4-FFF2-40B4-BE49-F238E27FC236}">
                    <a16:creationId xmlns:a16="http://schemas.microsoft.com/office/drawing/2014/main" id="{036C4EFA-CB49-4470-BC64-CEA1AF0DE4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3" y="1797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KZ"/>
              </a:p>
            </p:txBody>
          </p:sp>
          <p:sp>
            <p:nvSpPr>
              <p:cNvPr id="21696" name="Rectangle 192">
                <a:extLst>
                  <a:ext uri="{FF2B5EF4-FFF2-40B4-BE49-F238E27FC236}">
                    <a16:creationId xmlns:a16="http://schemas.microsoft.com/office/drawing/2014/main" id="{3250B0A8-306E-4ABB-94C1-C567EAD13E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2" y="1797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KZ"/>
              </a:p>
            </p:txBody>
          </p:sp>
          <p:sp>
            <p:nvSpPr>
              <p:cNvPr id="21697" name="Rectangle 193">
                <a:extLst>
                  <a:ext uri="{FF2B5EF4-FFF2-40B4-BE49-F238E27FC236}">
                    <a16:creationId xmlns:a16="http://schemas.microsoft.com/office/drawing/2014/main" id="{6D163912-74C7-419D-8823-8873D9D0D1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8" y="1797"/>
                <a:ext cx="136" cy="136"/>
              </a:xfrm>
              <a:prstGeom prst="rect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KZ"/>
              </a:p>
            </p:txBody>
          </p:sp>
          <p:sp>
            <p:nvSpPr>
              <p:cNvPr id="21698" name="Rectangle 194">
                <a:extLst>
                  <a:ext uri="{FF2B5EF4-FFF2-40B4-BE49-F238E27FC236}">
                    <a16:creationId xmlns:a16="http://schemas.microsoft.com/office/drawing/2014/main" id="{F3CA0B3E-E6BA-43B0-A771-D68F25A5B7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4" y="1797"/>
                <a:ext cx="136" cy="136"/>
              </a:xfrm>
              <a:prstGeom prst="rect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KZ"/>
              </a:p>
            </p:txBody>
          </p:sp>
          <p:sp>
            <p:nvSpPr>
              <p:cNvPr id="21699" name="Rectangle 195">
                <a:extLst>
                  <a:ext uri="{FF2B5EF4-FFF2-40B4-BE49-F238E27FC236}">
                    <a16:creationId xmlns:a16="http://schemas.microsoft.com/office/drawing/2014/main" id="{E8A23C3C-43DD-4585-93FC-7AD05EAADA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0" y="1797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KZ"/>
              </a:p>
            </p:txBody>
          </p:sp>
          <p:sp>
            <p:nvSpPr>
              <p:cNvPr id="21700" name="Rectangle 196">
                <a:extLst>
                  <a:ext uri="{FF2B5EF4-FFF2-40B4-BE49-F238E27FC236}">
                    <a16:creationId xmlns:a16="http://schemas.microsoft.com/office/drawing/2014/main" id="{E45C04E8-FFB5-446C-A79B-6459477062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6" y="1797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KZ"/>
              </a:p>
            </p:txBody>
          </p:sp>
          <p:sp>
            <p:nvSpPr>
              <p:cNvPr id="21701" name="Rectangle 197">
                <a:extLst>
                  <a:ext uri="{FF2B5EF4-FFF2-40B4-BE49-F238E27FC236}">
                    <a16:creationId xmlns:a16="http://schemas.microsoft.com/office/drawing/2014/main" id="{2DADE28D-D041-4A85-933C-EAD6E2AC22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2" y="1797"/>
                <a:ext cx="136" cy="136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KZ"/>
              </a:p>
            </p:txBody>
          </p:sp>
          <p:sp>
            <p:nvSpPr>
              <p:cNvPr id="21702" name="Rectangle 198">
                <a:extLst>
                  <a:ext uri="{FF2B5EF4-FFF2-40B4-BE49-F238E27FC236}">
                    <a16:creationId xmlns:a16="http://schemas.microsoft.com/office/drawing/2014/main" id="{774358E3-4310-4A1E-8BA7-3FFCF0CAEA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8" y="1797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KZ"/>
              </a:p>
            </p:txBody>
          </p:sp>
        </p:grpSp>
        <p:grpSp>
          <p:nvGrpSpPr>
            <p:cNvPr id="21738" name="Group 234">
              <a:extLst>
                <a:ext uri="{FF2B5EF4-FFF2-40B4-BE49-F238E27FC236}">
                  <a16:creationId xmlns:a16="http://schemas.microsoft.com/office/drawing/2014/main" id="{D48EC147-9094-4CE3-B4C9-28B26EB92E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52" y="1389"/>
              <a:ext cx="1088" cy="136"/>
              <a:chOff x="3652" y="1389"/>
              <a:chExt cx="1088" cy="136"/>
            </a:xfrm>
          </p:grpSpPr>
          <p:sp>
            <p:nvSpPr>
              <p:cNvPr id="21663" name="Rectangle 159">
                <a:extLst>
                  <a:ext uri="{FF2B5EF4-FFF2-40B4-BE49-F238E27FC236}">
                    <a16:creationId xmlns:a16="http://schemas.microsoft.com/office/drawing/2014/main" id="{A2C8FBE7-A61D-4203-A8F9-A45A4C6BDB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1389"/>
                <a:ext cx="136" cy="136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KZ"/>
              </a:p>
            </p:txBody>
          </p:sp>
          <p:sp>
            <p:nvSpPr>
              <p:cNvPr id="21717" name="Rectangle 213">
                <a:extLst>
                  <a:ext uri="{FF2B5EF4-FFF2-40B4-BE49-F238E27FC236}">
                    <a16:creationId xmlns:a16="http://schemas.microsoft.com/office/drawing/2014/main" id="{9EA23032-9E97-472E-B1C9-1F35DB8D12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2" y="1389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KZ"/>
              </a:p>
            </p:txBody>
          </p:sp>
          <p:sp>
            <p:nvSpPr>
              <p:cNvPr id="21718" name="Rectangle 214">
                <a:extLst>
                  <a:ext uri="{FF2B5EF4-FFF2-40B4-BE49-F238E27FC236}">
                    <a16:creationId xmlns:a16="http://schemas.microsoft.com/office/drawing/2014/main" id="{73B9A747-D6C9-4689-A268-AC61776EB2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8" y="1389"/>
                <a:ext cx="136" cy="136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KZ"/>
              </a:p>
            </p:txBody>
          </p:sp>
          <p:sp>
            <p:nvSpPr>
              <p:cNvPr id="21719" name="Rectangle 215">
                <a:extLst>
                  <a:ext uri="{FF2B5EF4-FFF2-40B4-BE49-F238E27FC236}">
                    <a16:creationId xmlns:a16="http://schemas.microsoft.com/office/drawing/2014/main" id="{480ECCA7-32B8-49BE-8348-67066E6CAB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4" y="1389"/>
                <a:ext cx="136" cy="136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KZ"/>
              </a:p>
            </p:txBody>
          </p:sp>
          <p:sp>
            <p:nvSpPr>
              <p:cNvPr id="21720" name="Rectangle 216">
                <a:extLst>
                  <a:ext uri="{FF2B5EF4-FFF2-40B4-BE49-F238E27FC236}">
                    <a16:creationId xmlns:a16="http://schemas.microsoft.com/office/drawing/2014/main" id="{791AF7AB-67B8-4F5C-8B13-4F3E92CE8B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6" y="1389"/>
                <a:ext cx="136" cy="136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KZ"/>
              </a:p>
            </p:txBody>
          </p:sp>
          <p:sp>
            <p:nvSpPr>
              <p:cNvPr id="21721" name="Rectangle 217">
                <a:extLst>
                  <a:ext uri="{FF2B5EF4-FFF2-40B4-BE49-F238E27FC236}">
                    <a16:creationId xmlns:a16="http://schemas.microsoft.com/office/drawing/2014/main" id="{D8B54CB4-1602-4335-9C06-69ECCE04CC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2" y="1389"/>
                <a:ext cx="136" cy="136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KZ"/>
              </a:p>
            </p:txBody>
          </p:sp>
          <p:sp>
            <p:nvSpPr>
              <p:cNvPr id="21722" name="Rectangle 218">
                <a:extLst>
                  <a:ext uri="{FF2B5EF4-FFF2-40B4-BE49-F238E27FC236}">
                    <a16:creationId xmlns:a16="http://schemas.microsoft.com/office/drawing/2014/main" id="{5D737ADE-DA8B-4BFA-97A2-A202C08291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8" y="1389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KZ"/>
              </a:p>
            </p:txBody>
          </p:sp>
          <p:sp>
            <p:nvSpPr>
              <p:cNvPr id="21723" name="Rectangle 219">
                <a:extLst>
                  <a:ext uri="{FF2B5EF4-FFF2-40B4-BE49-F238E27FC236}">
                    <a16:creationId xmlns:a16="http://schemas.microsoft.com/office/drawing/2014/main" id="{86D54326-0F60-4EAC-B011-28B1F3BA70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4" y="1389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KZ"/>
              </a:p>
            </p:txBody>
          </p:sp>
        </p:grpSp>
        <p:grpSp>
          <p:nvGrpSpPr>
            <p:cNvPr id="21745" name="Group 241">
              <a:extLst>
                <a:ext uri="{FF2B5EF4-FFF2-40B4-BE49-F238E27FC236}">
                  <a16:creationId xmlns:a16="http://schemas.microsoft.com/office/drawing/2014/main" id="{B370851F-81FF-4E85-96C1-BDBB355707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51" y="1253"/>
              <a:ext cx="1089" cy="1088"/>
              <a:chOff x="3651" y="1253"/>
              <a:chExt cx="1089" cy="1088"/>
            </a:xfrm>
          </p:grpSpPr>
          <p:grpSp>
            <p:nvGrpSpPr>
              <p:cNvPr id="21744" name="Group 240">
                <a:extLst>
                  <a:ext uri="{FF2B5EF4-FFF2-40B4-BE49-F238E27FC236}">
                    <a16:creationId xmlns:a16="http://schemas.microsoft.com/office/drawing/2014/main" id="{DC992317-819B-4F3D-B2D1-2E02E49457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51" y="2205"/>
                <a:ext cx="1088" cy="136"/>
                <a:chOff x="3651" y="2205"/>
                <a:chExt cx="1088" cy="136"/>
              </a:xfrm>
            </p:grpSpPr>
            <p:sp>
              <p:nvSpPr>
                <p:cNvPr id="21600" name="Rectangle 96">
                  <a:extLst>
                    <a:ext uri="{FF2B5EF4-FFF2-40B4-BE49-F238E27FC236}">
                      <a16:creationId xmlns:a16="http://schemas.microsoft.com/office/drawing/2014/main" id="{F9172F27-7877-4EEE-A67F-3456BE7EEC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51" y="2205"/>
                  <a:ext cx="136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601" name="Rectangle 97">
                  <a:extLst>
                    <a:ext uri="{FF2B5EF4-FFF2-40B4-BE49-F238E27FC236}">
                      <a16:creationId xmlns:a16="http://schemas.microsoft.com/office/drawing/2014/main" id="{20077B20-9F66-4E4A-BCB3-3FD4E1FD77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87" y="2205"/>
                  <a:ext cx="136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602" name="Rectangle 98">
                  <a:extLst>
                    <a:ext uri="{FF2B5EF4-FFF2-40B4-BE49-F238E27FC236}">
                      <a16:creationId xmlns:a16="http://schemas.microsoft.com/office/drawing/2014/main" id="{ACDB9E7C-484B-4B24-AD80-E509885B12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23" y="2205"/>
                  <a:ext cx="136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603" name="Rectangle 99">
                  <a:extLst>
                    <a:ext uri="{FF2B5EF4-FFF2-40B4-BE49-F238E27FC236}">
                      <a16:creationId xmlns:a16="http://schemas.microsoft.com/office/drawing/2014/main" id="{B00D729E-28CA-47F8-B47B-22BB20A2B2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9" y="2205"/>
                  <a:ext cx="136" cy="136"/>
                </a:xfrm>
                <a:prstGeom prst="rect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604" name="Rectangle 100">
                  <a:extLst>
                    <a:ext uri="{FF2B5EF4-FFF2-40B4-BE49-F238E27FC236}">
                      <a16:creationId xmlns:a16="http://schemas.microsoft.com/office/drawing/2014/main" id="{E5B589B6-0665-42D5-802D-8A843598A2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95" y="2205"/>
                  <a:ext cx="136" cy="136"/>
                </a:xfrm>
                <a:prstGeom prst="rect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605" name="Rectangle 101">
                  <a:extLst>
                    <a:ext uri="{FF2B5EF4-FFF2-40B4-BE49-F238E27FC236}">
                      <a16:creationId xmlns:a16="http://schemas.microsoft.com/office/drawing/2014/main" id="{D1C3F946-EFAA-4F94-AD81-4466168F49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31" y="2205"/>
                  <a:ext cx="136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607" name="Rectangle 103">
                  <a:extLst>
                    <a:ext uri="{FF2B5EF4-FFF2-40B4-BE49-F238E27FC236}">
                      <a16:creationId xmlns:a16="http://schemas.microsoft.com/office/drawing/2014/main" id="{D786135A-E511-43D6-8480-C91E371DE6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67" y="2205"/>
                  <a:ext cx="136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608" name="Rectangle 104">
                  <a:extLst>
                    <a:ext uri="{FF2B5EF4-FFF2-40B4-BE49-F238E27FC236}">
                      <a16:creationId xmlns:a16="http://schemas.microsoft.com/office/drawing/2014/main" id="{BA73379D-2BFD-4A61-8450-00FDCEFBBC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03" y="2205"/>
                  <a:ext cx="136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</p:grpSp>
          <p:grpSp>
            <p:nvGrpSpPr>
              <p:cNvPr id="21743" name="Group 239">
                <a:extLst>
                  <a:ext uri="{FF2B5EF4-FFF2-40B4-BE49-F238E27FC236}">
                    <a16:creationId xmlns:a16="http://schemas.microsoft.com/office/drawing/2014/main" id="{67ED622F-D65C-4CB1-BC93-5419F55F6E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51" y="1933"/>
                <a:ext cx="1088" cy="272"/>
                <a:chOff x="3651" y="1933"/>
                <a:chExt cx="1088" cy="272"/>
              </a:xfrm>
            </p:grpSpPr>
            <p:sp>
              <p:nvSpPr>
                <p:cNvPr id="21615" name="Rectangle 111">
                  <a:extLst>
                    <a:ext uri="{FF2B5EF4-FFF2-40B4-BE49-F238E27FC236}">
                      <a16:creationId xmlns:a16="http://schemas.microsoft.com/office/drawing/2014/main" id="{EB77A748-C453-4CFA-8015-71912A2DFC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31" y="2069"/>
                  <a:ext cx="136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610" name="Rectangle 106">
                  <a:extLst>
                    <a:ext uri="{FF2B5EF4-FFF2-40B4-BE49-F238E27FC236}">
                      <a16:creationId xmlns:a16="http://schemas.microsoft.com/office/drawing/2014/main" id="{DF1A13D5-2EB8-4E75-849D-1239D88AC9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51" y="2069"/>
                  <a:ext cx="136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611" name="Rectangle 107">
                  <a:extLst>
                    <a:ext uri="{FF2B5EF4-FFF2-40B4-BE49-F238E27FC236}">
                      <a16:creationId xmlns:a16="http://schemas.microsoft.com/office/drawing/2014/main" id="{B80CF886-6962-42A3-A4E9-5D420F600A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87" y="2069"/>
                  <a:ext cx="136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612" name="Rectangle 108">
                  <a:extLst>
                    <a:ext uri="{FF2B5EF4-FFF2-40B4-BE49-F238E27FC236}">
                      <a16:creationId xmlns:a16="http://schemas.microsoft.com/office/drawing/2014/main" id="{62102E4E-B052-4ACE-B9B2-8EDA921E47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23" y="2069"/>
                  <a:ext cx="136" cy="136"/>
                </a:xfrm>
                <a:prstGeom prst="rect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613" name="Rectangle 109">
                  <a:extLst>
                    <a:ext uri="{FF2B5EF4-FFF2-40B4-BE49-F238E27FC236}">
                      <a16:creationId xmlns:a16="http://schemas.microsoft.com/office/drawing/2014/main" id="{498CB710-479A-4E16-8E94-CB8BAD0F40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9" y="2069"/>
                  <a:ext cx="136" cy="136"/>
                </a:xfrm>
                <a:prstGeom prst="rect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614" name="Rectangle 110">
                  <a:extLst>
                    <a:ext uri="{FF2B5EF4-FFF2-40B4-BE49-F238E27FC236}">
                      <a16:creationId xmlns:a16="http://schemas.microsoft.com/office/drawing/2014/main" id="{1F9D6E50-E5F6-4EC9-ACAA-0BD3A510F5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95" y="2069"/>
                  <a:ext cx="136" cy="136"/>
                </a:xfrm>
                <a:prstGeom prst="rect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617" name="Rectangle 113">
                  <a:extLst>
                    <a:ext uri="{FF2B5EF4-FFF2-40B4-BE49-F238E27FC236}">
                      <a16:creationId xmlns:a16="http://schemas.microsoft.com/office/drawing/2014/main" id="{ECEF8F3D-2E07-4D05-AD24-8A4D86CD97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67" y="2069"/>
                  <a:ext cx="136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618" name="Rectangle 114">
                  <a:extLst>
                    <a:ext uri="{FF2B5EF4-FFF2-40B4-BE49-F238E27FC236}">
                      <a16:creationId xmlns:a16="http://schemas.microsoft.com/office/drawing/2014/main" id="{8A6A91D4-71FF-4FDF-AEB4-AF0C2AB177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03" y="2069"/>
                  <a:ext cx="136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grpSp>
              <p:nvGrpSpPr>
                <p:cNvPr id="21742" name="Group 238">
                  <a:extLst>
                    <a:ext uri="{FF2B5EF4-FFF2-40B4-BE49-F238E27FC236}">
                      <a16:creationId xmlns:a16="http://schemas.microsoft.com/office/drawing/2014/main" id="{35BE7578-28DD-4166-A382-6B3EDCFD9F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51" y="1933"/>
                  <a:ext cx="1088" cy="136"/>
                  <a:chOff x="3651" y="1933"/>
                  <a:chExt cx="1088" cy="136"/>
                </a:xfrm>
              </p:grpSpPr>
              <p:sp>
                <p:nvSpPr>
                  <p:cNvPr id="21620" name="Rectangle 116">
                    <a:extLst>
                      <a:ext uri="{FF2B5EF4-FFF2-40B4-BE49-F238E27FC236}">
                        <a16:creationId xmlns:a16="http://schemas.microsoft.com/office/drawing/2014/main" id="{2A17C213-734B-4D3D-A924-722FAD814A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51" y="1933"/>
                    <a:ext cx="136" cy="136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KZ"/>
                  </a:p>
                </p:txBody>
              </p:sp>
              <p:sp>
                <p:nvSpPr>
                  <p:cNvPr id="21621" name="Rectangle 117">
                    <a:extLst>
                      <a:ext uri="{FF2B5EF4-FFF2-40B4-BE49-F238E27FC236}">
                        <a16:creationId xmlns:a16="http://schemas.microsoft.com/office/drawing/2014/main" id="{D61EFE26-9470-458B-B7A0-7E42301C20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787" y="1933"/>
                    <a:ext cx="136" cy="136"/>
                  </a:xfrm>
                  <a:prstGeom prst="rect">
                    <a:avLst/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endParaRPr lang="ru-KZ" altLang="ru-KZ">
                      <a:solidFill>
                        <a:srgbClr val="0000FF"/>
                      </a:solidFill>
                    </a:endParaRPr>
                  </a:p>
                </p:txBody>
              </p:sp>
              <p:sp>
                <p:nvSpPr>
                  <p:cNvPr id="21623" name="Rectangle 119">
                    <a:extLst>
                      <a:ext uri="{FF2B5EF4-FFF2-40B4-BE49-F238E27FC236}">
                        <a16:creationId xmlns:a16="http://schemas.microsoft.com/office/drawing/2014/main" id="{436BAA4B-6E77-4B31-9790-128D52D509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059" y="1933"/>
                    <a:ext cx="136" cy="136"/>
                  </a:xfrm>
                  <a:prstGeom prst="rect">
                    <a:avLst/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KZ"/>
                  </a:p>
                </p:txBody>
              </p:sp>
              <p:sp>
                <p:nvSpPr>
                  <p:cNvPr id="21624" name="Rectangle 120">
                    <a:extLst>
                      <a:ext uri="{FF2B5EF4-FFF2-40B4-BE49-F238E27FC236}">
                        <a16:creationId xmlns:a16="http://schemas.microsoft.com/office/drawing/2014/main" id="{DE2CC21C-2817-4C53-8BA1-46D5942FA4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95" y="1933"/>
                    <a:ext cx="136" cy="136"/>
                  </a:xfrm>
                  <a:prstGeom prst="rect">
                    <a:avLst/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KZ"/>
                  </a:p>
                </p:txBody>
              </p:sp>
              <p:sp>
                <p:nvSpPr>
                  <p:cNvPr id="21625" name="Rectangle 121">
                    <a:extLst>
                      <a:ext uri="{FF2B5EF4-FFF2-40B4-BE49-F238E27FC236}">
                        <a16:creationId xmlns:a16="http://schemas.microsoft.com/office/drawing/2014/main" id="{E5EB17AC-F3FD-4221-9181-2C5C58B6BE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331" y="1933"/>
                    <a:ext cx="136" cy="136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KZ"/>
                  </a:p>
                </p:txBody>
              </p:sp>
              <p:sp>
                <p:nvSpPr>
                  <p:cNvPr id="21627" name="Rectangle 123">
                    <a:extLst>
                      <a:ext uri="{FF2B5EF4-FFF2-40B4-BE49-F238E27FC236}">
                        <a16:creationId xmlns:a16="http://schemas.microsoft.com/office/drawing/2014/main" id="{DE68ED3B-8B21-40A1-8761-669A8D6AEC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67" y="1933"/>
                    <a:ext cx="136" cy="136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KZ"/>
                  </a:p>
                </p:txBody>
              </p:sp>
              <p:sp>
                <p:nvSpPr>
                  <p:cNvPr id="21628" name="Rectangle 124">
                    <a:extLst>
                      <a:ext uri="{FF2B5EF4-FFF2-40B4-BE49-F238E27FC236}">
                        <a16:creationId xmlns:a16="http://schemas.microsoft.com/office/drawing/2014/main" id="{86016D9D-85DD-45CB-9963-619C0AF443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03" y="1933"/>
                    <a:ext cx="136" cy="136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KZ"/>
                  </a:p>
                </p:txBody>
              </p:sp>
            </p:grpSp>
          </p:grpSp>
          <p:grpSp>
            <p:nvGrpSpPr>
              <p:cNvPr id="21740" name="Group 236">
                <a:extLst>
                  <a:ext uri="{FF2B5EF4-FFF2-40B4-BE49-F238E27FC236}">
                    <a16:creationId xmlns:a16="http://schemas.microsoft.com/office/drawing/2014/main" id="{C7342D86-3284-4667-AE04-A60A810633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52" y="1525"/>
                <a:ext cx="1088" cy="272"/>
                <a:chOff x="3652" y="1525"/>
                <a:chExt cx="1088" cy="272"/>
              </a:xfrm>
            </p:grpSpPr>
            <p:sp>
              <p:nvSpPr>
                <p:cNvPr id="21703" name="Rectangle 199">
                  <a:extLst>
                    <a:ext uri="{FF2B5EF4-FFF2-40B4-BE49-F238E27FC236}">
                      <a16:creationId xmlns:a16="http://schemas.microsoft.com/office/drawing/2014/main" id="{26169254-08A1-4AB4-B85B-08444C0922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52" y="1661"/>
                  <a:ext cx="136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704" name="Rectangle 200">
                  <a:extLst>
                    <a:ext uri="{FF2B5EF4-FFF2-40B4-BE49-F238E27FC236}">
                      <a16:creationId xmlns:a16="http://schemas.microsoft.com/office/drawing/2014/main" id="{853606C9-9844-41AF-B41B-8EFA989C6C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88" y="1661"/>
                  <a:ext cx="136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705" name="Rectangle 201">
                  <a:extLst>
                    <a:ext uri="{FF2B5EF4-FFF2-40B4-BE49-F238E27FC236}">
                      <a16:creationId xmlns:a16="http://schemas.microsoft.com/office/drawing/2014/main" id="{EC90E1D7-2AE0-456B-A17A-E4AA6257B8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24" y="1661"/>
                  <a:ext cx="136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706" name="Rectangle 202">
                  <a:extLst>
                    <a:ext uri="{FF2B5EF4-FFF2-40B4-BE49-F238E27FC236}">
                      <a16:creationId xmlns:a16="http://schemas.microsoft.com/office/drawing/2014/main" id="{A6BF2D45-CEE2-46F7-BF83-88A98DEB9A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60" y="1661"/>
                  <a:ext cx="136" cy="136"/>
                </a:xfrm>
                <a:prstGeom prst="rect">
                  <a:avLst/>
                </a:prstGeom>
                <a:solidFill>
                  <a:srgbClr val="FF33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707" name="Rectangle 203">
                  <a:extLst>
                    <a:ext uri="{FF2B5EF4-FFF2-40B4-BE49-F238E27FC236}">
                      <a16:creationId xmlns:a16="http://schemas.microsoft.com/office/drawing/2014/main" id="{D494867A-F81B-4CFA-8297-E5844335BA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96" y="1661"/>
                  <a:ext cx="136" cy="136"/>
                </a:xfrm>
                <a:prstGeom prst="rect">
                  <a:avLst/>
                </a:prstGeom>
                <a:solidFill>
                  <a:srgbClr val="FF33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708" name="Rectangle 204">
                  <a:extLst>
                    <a:ext uri="{FF2B5EF4-FFF2-40B4-BE49-F238E27FC236}">
                      <a16:creationId xmlns:a16="http://schemas.microsoft.com/office/drawing/2014/main" id="{A9222214-3945-4618-AFAE-66E7059AB9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32" y="1661"/>
                  <a:ext cx="136" cy="136"/>
                </a:xfrm>
                <a:prstGeom prst="rect">
                  <a:avLst/>
                </a:prstGeom>
                <a:solidFill>
                  <a:srgbClr val="FF33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709" name="Rectangle 205">
                  <a:extLst>
                    <a:ext uri="{FF2B5EF4-FFF2-40B4-BE49-F238E27FC236}">
                      <a16:creationId xmlns:a16="http://schemas.microsoft.com/office/drawing/2014/main" id="{7E1D4186-7439-4A75-BF62-7E64C737CE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68" y="1661"/>
                  <a:ext cx="136" cy="136"/>
                </a:xfrm>
                <a:prstGeom prst="rect">
                  <a:avLst/>
                </a:prstGeom>
                <a:solidFill>
                  <a:srgbClr val="FF33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710" name="Rectangle 206">
                  <a:extLst>
                    <a:ext uri="{FF2B5EF4-FFF2-40B4-BE49-F238E27FC236}">
                      <a16:creationId xmlns:a16="http://schemas.microsoft.com/office/drawing/2014/main" id="{4CA01006-5FCD-4EAD-85DA-5517FB413B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04" y="1661"/>
                  <a:ext cx="136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grpSp>
              <p:nvGrpSpPr>
                <p:cNvPr id="21739" name="Group 235">
                  <a:extLst>
                    <a:ext uri="{FF2B5EF4-FFF2-40B4-BE49-F238E27FC236}">
                      <a16:creationId xmlns:a16="http://schemas.microsoft.com/office/drawing/2014/main" id="{53FE65AB-0CDD-4DF0-8075-47F4EB767C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52" y="1525"/>
                  <a:ext cx="1088" cy="136"/>
                  <a:chOff x="3652" y="1525"/>
                  <a:chExt cx="1088" cy="136"/>
                </a:xfrm>
              </p:grpSpPr>
              <p:sp>
                <p:nvSpPr>
                  <p:cNvPr id="21652" name="Rectangle 148">
                    <a:extLst>
                      <a:ext uri="{FF2B5EF4-FFF2-40B4-BE49-F238E27FC236}">
                        <a16:creationId xmlns:a16="http://schemas.microsoft.com/office/drawing/2014/main" id="{CD3FE830-DB37-4FC7-ABFB-4F7E41B57F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23" y="1525"/>
                    <a:ext cx="136" cy="136"/>
                  </a:xfrm>
                  <a:prstGeom prst="rect">
                    <a:avLst/>
                  </a:prstGeom>
                  <a:solidFill>
                    <a:srgbClr val="FF33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KZ"/>
                  </a:p>
                </p:txBody>
              </p:sp>
              <p:sp>
                <p:nvSpPr>
                  <p:cNvPr id="21653" name="Rectangle 149">
                    <a:extLst>
                      <a:ext uri="{FF2B5EF4-FFF2-40B4-BE49-F238E27FC236}">
                        <a16:creationId xmlns:a16="http://schemas.microsoft.com/office/drawing/2014/main" id="{CE39C302-3FD4-4AF4-AFA3-9B5FAA632B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059" y="1525"/>
                    <a:ext cx="136" cy="136"/>
                  </a:xfrm>
                  <a:prstGeom prst="rect">
                    <a:avLst/>
                  </a:prstGeom>
                  <a:solidFill>
                    <a:srgbClr val="FF33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KZ"/>
                  </a:p>
                </p:txBody>
              </p:sp>
              <p:sp>
                <p:nvSpPr>
                  <p:cNvPr id="21711" name="Rectangle 207">
                    <a:extLst>
                      <a:ext uri="{FF2B5EF4-FFF2-40B4-BE49-F238E27FC236}">
                        <a16:creationId xmlns:a16="http://schemas.microsoft.com/office/drawing/2014/main" id="{97538356-FA7D-4C31-B1BD-9BD200960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52" y="1525"/>
                    <a:ext cx="136" cy="136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KZ"/>
                  </a:p>
                </p:txBody>
              </p:sp>
              <p:sp>
                <p:nvSpPr>
                  <p:cNvPr id="21712" name="Rectangle 208">
                    <a:extLst>
                      <a:ext uri="{FF2B5EF4-FFF2-40B4-BE49-F238E27FC236}">
                        <a16:creationId xmlns:a16="http://schemas.microsoft.com/office/drawing/2014/main" id="{E8586388-E58C-4133-8F0D-EED169CDBB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788" y="1525"/>
                    <a:ext cx="136" cy="136"/>
                  </a:xfrm>
                  <a:prstGeom prst="rect">
                    <a:avLst/>
                  </a:prstGeom>
                  <a:solidFill>
                    <a:srgbClr val="FF33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KZ"/>
                  </a:p>
                </p:txBody>
              </p:sp>
              <p:sp>
                <p:nvSpPr>
                  <p:cNvPr id="21713" name="Rectangle 209">
                    <a:extLst>
                      <a:ext uri="{FF2B5EF4-FFF2-40B4-BE49-F238E27FC236}">
                        <a16:creationId xmlns:a16="http://schemas.microsoft.com/office/drawing/2014/main" id="{A39B2C78-4514-44B7-B82D-77CBC92C62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96" y="1525"/>
                    <a:ext cx="136" cy="136"/>
                  </a:xfrm>
                  <a:prstGeom prst="rect">
                    <a:avLst/>
                  </a:prstGeom>
                  <a:solidFill>
                    <a:srgbClr val="FF33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KZ"/>
                  </a:p>
                </p:txBody>
              </p:sp>
              <p:sp>
                <p:nvSpPr>
                  <p:cNvPr id="21714" name="Rectangle 210">
                    <a:extLst>
                      <a:ext uri="{FF2B5EF4-FFF2-40B4-BE49-F238E27FC236}">
                        <a16:creationId xmlns:a16="http://schemas.microsoft.com/office/drawing/2014/main" id="{1FEAA1A8-2B8E-4613-9676-A4EA4C2F95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332" y="1525"/>
                    <a:ext cx="136" cy="136"/>
                  </a:xfrm>
                  <a:prstGeom prst="rect">
                    <a:avLst/>
                  </a:prstGeom>
                  <a:solidFill>
                    <a:srgbClr val="FF33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KZ"/>
                  </a:p>
                </p:txBody>
              </p:sp>
              <p:sp>
                <p:nvSpPr>
                  <p:cNvPr id="21715" name="Rectangle 211">
                    <a:extLst>
                      <a:ext uri="{FF2B5EF4-FFF2-40B4-BE49-F238E27FC236}">
                        <a16:creationId xmlns:a16="http://schemas.microsoft.com/office/drawing/2014/main" id="{7B687509-8461-47AE-BDA3-0516161166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68" y="1525"/>
                    <a:ext cx="136" cy="136"/>
                  </a:xfrm>
                  <a:prstGeom prst="rect">
                    <a:avLst/>
                  </a:prstGeom>
                  <a:solidFill>
                    <a:srgbClr val="FF33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KZ"/>
                  </a:p>
                </p:txBody>
              </p:sp>
              <p:sp>
                <p:nvSpPr>
                  <p:cNvPr id="21716" name="Rectangle 212">
                    <a:extLst>
                      <a:ext uri="{FF2B5EF4-FFF2-40B4-BE49-F238E27FC236}">
                        <a16:creationId xmlns:a16="http://schemas.microsoft.com/office/drawing/2014/main" id="{E494957A-8942-497A-96DA-93E626CE20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04" y="1525"/>
                    <a:ext cx="136" cy="136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KZ"/>
                  </a:p>
                </p:txBody>
              </p:sp>
            </p:grpSp>
          </p:grpSp>
          <p:grpSp>
            <p:nvGrpSpPr>
              <p:cNvPr id="21737" name="Group 233">
                <a:extLst>
                  <a:ext uri="{FF2B5EF4-FFF2-40B4-BE49-F238E27FC236}">
                    <a16:creationId xmlns:a16="http://schemas.microsoft.com/office/drawing/2014/main" id="{25BE076D-F5A2-4784-9AD3-8151FE2E5F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51" y="1253"/>
                <a:ext cx="1089" cy="136"/>
                <a:chOff x="3651" y="1253"/>
                <a:chExt cx="1089" cy="136"/>
              </a:xfrm>
            </p:grpSpPr>
            <p:sp>
              <p:nvSpPr>
                <p:cNvPr id="21727" name="Rectangle 223">
                  <a:extLst>
                    <a:ext uri="{FF2B5EF4-FFF2-40B4-BE49-F238E27FC236}">
                      <a16:creationId xmlns:a16="http://schemas.microsoft.com/office/drawing/2014/main" id="{FCC15B97-E52E-42DA-89D6-C28DA7AD0D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60" y="1253"/>
                  <a:ext cx="136" cy="136"/>
                </a:xfrm>
                <a:prstGeom prst="rect">
                  <a:avLst/>
                </a:prstGeom>
                <a:solidFill>
                  <a:srgbClr val="FF33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728" name="Rectangle 224">
                  <a:extLst>
                    <a:ext uri="{FF2B5EF4-FFF2-40B4-BE49-F238E27FC236}">
                      <a16:creationId xmlns:a16="http://schemas.microsoft.com/office/drawing/2014/main" id="{D49AB0DF-ED4C-4D4E-890A-4014DCBC8E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96" y="1253"/>
                  <a:ext cx="136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729" name="Rectangle 225">
                  <a:extLst>
                    <a:ext uri="{FF2B5EF4-FFF2-40B4-BE49-F238E27FC236}">
                      <a16:creationId xmlns:a16="http://schemas.microsoft.com/office/drawing/2014/main" id="{5FC3CEC3-3841-417E-9DAC-A6E018B5CA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32" y="1253"/>
                  <a:ext cx="136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730" name="Rectangle 226">
                  <a:extLst>
                    <a:ext uri="{FF2B5EF4-FFF2-40B4-BE49-F238E27FC236}">
                      <a16:creationId xmlns:a16="http://schemas.microsoft.com/office/drawing/2014/main" id="{1E93E3DA-89CA-4DF7-8C49-7BFECD16D0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68" y="1253"/>
                  <a:ext cx="136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731" name="Rectangle 227">
                  <a:extLst>
                    <a:ext uri="{FF2B5EF4-FFF2-40B4-BE49-F238E27FC236}">
                      <a16:creationId xmlns:a16="http://schemas.microsoft.com/office/drawing/2014/main" id="{1F4FE8DE-CCED-4AE6-B635-599033FD93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04" y="1253"/>
                  <a:ext cx="136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734" name="Rectangle 230">
                  <a:extLst>
                    <a:ext uri="{FF2B5EF4-FFF2-40B4-BE49-F238E27FC236}">
                      <a16:creationId xmlns:a16="http://schemas.microsoft.com/office/drawing/2014/main" id="{706CC1BD-7290-4C60-9A82-88247FB542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51" y="1253"/>
                  <a:ext cx="136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735" name="Rectangle 231">
                  <a:extLst>
                    <a:ext uri="{FF2B5EF4-FFF2-40B4-BE49-F238E27FC236}">
                      <a16:creationId xmlns:a16="http://schemas.microsoft.com/office/drawing/2014/main" id="{269831B9-CDD9-4F80-B309-366FBFD334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87" y="1253"/>
                  <a:ext cx="136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  <p:sp>
              <p:nvSpPr>
                <p:cNvPr id="21736" name="Rectangle 232">
                  <a:extLst>
                    <a:ext uri="{FF2B5EF4-FFF2-40B4-BE49-F238E27FC236}">
                      <a16:creationId xmlns:a16="http://schemas.microsoft.com/office/drawing/2014/main" id="{064143DA-106F-44F0-B8FE-7B83C3BDB2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23" y="1253"/>
                  <a:ext cx="136" cy="136"/>
                </a:xfrm>
                <a:prstGeom prst="rect">
                  <a:avLst/>
                </a:prstGeom>
                <a:solidFill>
                  <a:srgbClr val="FF33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KZ"/>
                </a:p>
              </p:txBody>
            </p:sp>
          </p:grpSp>
        </p:grpSp>
      </p:grpSp>
      <p:sp>
        <p:nvSpPr>
          <p:cNvPr id="21747" name="Text Box 243">
            <a:extLst>
              <a:ext uri="{FF2B5EF4-FFF2-40B4-BE49-F238E27FC236}">
                <a16:creationId xmlns:a16="http://schemas.microsoft.com/office/drawing/2014/main" id="{A1A9D1CB-7099-4B48-8518-02F10CA16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3933825"/>
            <a:ext cx="9074150" cy="2655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altLang="ru-KZ" sz="2800" dirty="0"/>
              <a:t>Достоинства растрового представления: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ru-RU" altLang="ru-KZ" sz="2800" dirty="0"/>
              <a:t>Полная автоматизация процесса 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ru-RU" altLang="ru-KZ" sz="2800" dirty="0"/>
              <a:t>Простота обработки и хранения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ru-RU" altLang="ru-KZ" sz="2800" dirty="0"/>
              <a:t>Удобство для отображения площадных объектов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altLang="ru-KZ" sz="2800" dirty="0"/>
              <a:t>Недостаток – большие затраты памяти компьютера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D865A71-E7F3-4437-B6B0-CC258C385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733" y="2252073"/>
            <a:ext cx="7543800" cy="1088068"/>
          </a:xfrm>
        </p:spPr>
        <p:txBody>
          <a:bodyPr/>
          <a:lstStyle/>
          <a:p>
            <a:pPr algn="ctr"/>
            <a:r>
              <a:rPr lang="ru-RU" dirty="0"/>
              <a:t>Благодарю за внимание!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494064644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914</TotalTime>
  <Words>522</Words>
  <Application>Microsoft Office PowerPoint</Application>
  <PresentationFormat>Экран (4:3)</PresentationFormat>
  <Paragraphs>63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Ретро</vt:lpstr>
      <vt:lpstr>Основы ГИС и обработка геодезических данных</vt:lpstr>
      <vt:lpstr>Форматы   геоинформации </vt:lpstr>
      <vt:lpstr>Пространственная локализация объектов в векторном формате</vt:lpstr>
      <vt:lpstr>Критерии локализации:</vt:lpstr>
      <vt:lpstr>Точечный объект</vt:lpstr>
      <vt:lpstr>Линейный  объект</vt:lpstr>
      <vt:lpstr>Площадной  объект</vt:lpstr>
      <vt:lpstr>Бесструктурный векторный формат (формат «спагетти»:</vt:lpstr>
      <vt:lpstr>Топологический векторный формат («линейно-узловой»):</vt:lpstr>
      <vt:lpstr>Базовые понятия векторно-топологического представления</vt:lpstr>
      <vt:lpstr>Растровый формат</vt:lpstr>
      <vt:lpstr>Сущность растрового представления</vt:lpstr>
      <vt:lpstr>Благодарю за внимание!</vt:lpstr>
    </vt:vector>
  </TitlesOfParts>
  <Company>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ГЕОИНФОРМАЦИОННОЕ КАРТОГРАФИРОВАНИЕ</dc:title>
  <dc:creator>DV</dc:creator>
  <cp:lastModifiedBy>Acer</cp:lastModifiedBy>
  <cp:revision>25</cp:revision>
  <dcterms:created xsi:type="dcterms:W3CDTF">2006-08-15T13:48:55Z</dcterms:created>
  <dcterms:modified xsi:type="dcterms:W3CDTF">2024-09-21T03:20:44Z</dcterms:modified>
</cp:coreProperties>
</file>